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handoutMasterIdLst>
    <p:handoutMasterId r:id="rId23"/>
  </p:handoutMasterIdLst>
  <p:sldIdLst>
    <p:sldId id="271" r:id="rId6"/>
    <p:sldId id="274" r:id="rId7"/>
    <p:sldId id="283" r:id="rId8"/>
    <p:sldId id="287" r:id="rId9"/>
    <p:sldId id="288" r:id="rId10"/>
    <p:sldId id="275" r:id="rId11"/>
    <p:sldId id="285" r:id="rId12"/>
    <p:sldId id="289" r:id="rId13"/>
    <p:sldId id="276" r:id="rId14"/>
    <p:sldId id="277" r:id="rId15"/>
    <p:sldId id="278" r:id="rId16"/>
    <p:sldId id="279" r:id="rId17"/>
    <p:sldId id="280" r:id="rId18"/>
    <p:sldId id="281" r:id="rId19"/>
    <p:sldId id="282" r:id="rId20"/>
    <p:sldId id="290" r:id="rId21"/>
    <p:sldId id="273"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mcewan" initials="WU" lastIdx="3" clrIdx="0">
    <p:extLst>
      <p:ext uri="{19B8F6BF-5375-455C-9EA6-DF929625EA0E}">
        <p15:presenceInfo xmlns:p15="http://schemas.microsoft.com/office/powerpoint/2012/main" userId="jmcew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592DF-AE06-41F2-BB72-BC4C94E12595}" v="1" dt="2023-03-07T14:08:08.743"/>
    <p1510:client id="{A07A279B-9E09-4CBF-8D2A-1E92EF981267}" v="1" dt="2023-03-07T14:06:56.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27T16:34:42.502" idx="3">
    <p:pos x="3053" y="2892"/>
    <p:text>Need to confirm these with ANN &amp; JOHN</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4A3DBD-DE99-4E58-824A-7A80AB2996D1}" type="datetimeFigureOut">
              <a:rPr lang="en-US" smtClean="0"/>
              <a:t>4/16/2026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004C59-8B04-4C76-B98B-83806A0E63A5}" type="slidenum">
              <a:rPr lang="en-US" smtClean="0"/>
              <a:t>‹#›</a:t>
            </a:fld>
            <a:endParaRPr lang="en-US"/>
          </a:p>
        </p:txBody>
      </p:sp>
    </p:spTree>
    <p:extLst>
      <p:ext uri="{BB962C8B-B14F-4D97-AF65-F5344CB8AC3E}">
        <p14:creationId xmlns:p14="http://schemas.microsoft.com/office/powerpoint/2010/main" val="354489103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19563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0629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96392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66690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1820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07214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1209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82294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67754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18838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18857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2672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4/16/2026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7747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76408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7441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30484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4/16/2026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286593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3635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10126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239375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90165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7811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87262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15556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612718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56762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4/16/2026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6379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369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364596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2279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4/16/2026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51349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4/16/2026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50144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4/16/2026</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a:t>
            </a:fld>
            <a:endParaRPr lang="en-US" dirty="0">
              <a:solidFill>
                <a:srgbClr val="90C226"/>
              </a:solidFill>
            </a:endParaRPr>
          </a:p>
        </p:txBody>
      </p:sp>
    </p:spTree>
    <p:extLst>
      <p:ext uri="{BB962C8B-B14F-4D97-AF65-F5344CB8AC3E}">
        <p14:creationId xmlns:p14="http://schemas.microsoft.com/office/powerpoint/2010/main" val="939106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4/16/2026</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a:t>
            </a:fld>
            <a:endParaRPr lang="en-US" dirty="0">
              <a:solidFill>
                <a:srgbClr val="90C226"/>
              </a:solidFill>
            </a:endParaRPr>
          </a:p>
        </p:txBody>
      </p:sp>
    </p:spTree>
    <p:extLst>
      <p:ext uri="{BB962C8B-B14F-4D97-AF65-F5344CB8AC3E}">
        <p14:creationId xmlns:p14="http://schemas.microsoft.com/office/powerpoint/2010/main" val="32959823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stclaircollege.ca/"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intranet.stclaircollege.ca/intranet/HS/docs/Emergency-Response-Guide.pdf" TargetMode="External"/><Relationship Id="rId5" Type="http://schemas.openxmlformats.org/officeDocument/2006/relationships/hyperlink" Target="https://intranet.stclaircollege.ca/pandp/docs/scc_policy_3-37.pdf" TargetMode="External"/><Relationship Id="rId4" Type="http://schemas.openxmlformats.org/officeDocument/2006/relationships/image" Target="../media/image4.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www.stclaircollege.ca/security/" TargetMode="External"/><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intranet.stclaircollege.ca/pandp/docs/scc_policy_3-37.pdf" TargetMode="External"/><Relationship Id="rId5" Type="http://schemas.openxmlformats.org/officeDocument/2006/relationships/image" Target="../media/image3.png"/><Relationship Id="rId4" Type="http://schemas.openxmlformats.org/officeDocument/2006/relationships/hyperlink" Target="http://www.stclaircollege.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93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892" y="225589"/>
            <a:ext cx="10034648" cy="2321846"/>
          </a:xfrm>
        </p:spPr>
        <p:txBody>
          <a:bodyPr/>
          <a:lstStyle/>
          <a:p>
            <a:pPr algn="ctr"/>
            <a:r>
              <a:rPr lang="en-US" sz="6600" dirty="0">
                <a:solidFill>
                  <a:srgbClr val="FFFF00"/>
                </a:solidFill>
                <a:latin typeface="Arial Black" panose="020B0A04020102020204" pitchFamily="34" charset="0"/>
              </a:rPr>
              <a:t>Emergency Response Training</a:t>
            </a:r>
          </a:p>
        </p:txBody>
      </p:sp>
      <p:sp>
        <p:nvSpPr>
          <p:cNvPr id="3" name="Subtitle 2"/>
          <p:cNvSpPr>
            <a:spLocks noGrp="1"/>
          </p:cNvSpPr>
          <p:nvPr>
            <p:ph type="subTitle" idx="1"/>
          </p:nvPr>
        </p:nvSpPr>
        <p:spPr>
          <a:xfrm>
            <a:off x="79889" y="4310566"/>
            <a:ext cx="9603728" cy="1876301"/>
          </a:xfrm>
        </p:spPr>
        <p:txBody>
          <a:bodyPr>
            <a:normAutofit/>
          </a:bodyPr>
          <a:lstStyle/>
          <a:p>
            <a:r>
              <a:rPr lang="en-US" b="1" i="1" dirty="0">
                <a:solidFill>
                  <a:schemeClr val="bg1"/>
                </a:solidFill>
              </a:rPr>
              <a:t>St. Clair College Emergency Response Training for ALL Workers     </a:t>
            </a:r>
          </a:p>
          <a:p>
            <a:r>
              <a:rPr lang="en-US" sz="3600" b="1" i="1" dirty="0">
                <a:solidFill>
                  <a:schemeClr val="bg1"/>
                </a:solidFill>
              </a:rPr>
              <a:t>April 2026 - April 2027</a:t>
            </a:r>
          </a:p>
          <a:p>
            <a:r>
              <a:rPr lang="en-US" sz="1700" b="1" dirty="0">
                <a:solidFill>
                  <a:srgbClr val="00B0F0"/>
                </a:solidFill>
                <a:latin typeface="Arial Black" panose="020B0A04020102020204" pitchFamily="34" charset="0"/>
              </a:rPr>
              <a:t>Please Note: </a:t>
            </a:r>
            <a:r>
              <a:rPr lang="en-US" sz="1700" b="1" i="1" u="sng" dirty="0">
                <a:solidFill>
                  <a:schemeClr val="accent5">
                    <a:lumMod val="60000"/>
                    <a:lumOff val="40000"/>
                  </a:schemeClr>
                </a:solidFill>
              </a:rPr>
              <a:t>Updates will be scheduled as Legislation or Organizational changes occur</a:t>
            </a:r>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7143" y="4457840"/>
            <a:ext cx="2314968" cy="2320398"/>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374858" y="6168023"/>
            <a:ext cx="2895600" cy="338554"/>
          </a:xfrm>
          <a:prstGeom prst="rect">
            <a:avLst/>
          </a:prstGeom>
          <a:noFill/>
        </p:spPr>
        <p:txBody>
          <a:bodyPr wrap="square" rtlCol="0">
            <a:spAutoFit/>
          </a:bodyPr>
          <a:lstStyle/>
          <a:p>
            <a:pPr defTabSz="457200"/>
            <a:r>
              <a:rPr lang="en-US" sz="1200" b="1" dirty="0">
                <a:solidFill>
                  <a:prstClr val="white"/>
                </a:solidFill>
              </a:rPr>
              <a:t>Last Update: </a:t>
            </a:r>
            <a:r>
              <a:rPr lang="en-US" sz="1600" b="1" i="1" u="sng" dirty="0">
                <a:solidFill>
                  <a:prstClr val="white"/>
                </a:solidFill>
              </a:rPr>
              <a:t>April 15</a:t>
            </a:r>
            <a:r>
              <a:rPr lang="en-US" sz="1600" i="1" u="sng" dirty="0">
                <a:solidFill>
                  <a:prstClr val="white"/>
                </a:solidFill>
              </a:rPr>
              <a:t>, 2026</a:t>
            </a:r>
          </a:p>
        </p:txBody>
      </p:sp>
      <p:pic>
        <p:nvPicPr>
          <p:cNvPr id="10" name="Audio 9">
            <a:hlinkClick r:id="" action="ppaction://media"/>
            <a:extLst>
              <a:ext uri="{FF2B5EF4-FFF2-40B4-BE49-F238E27FC236}">
                <a16:creationId xmlns:a16="http://schemas.microsoft.com/office/drawing/2014/main" id="{2B5E9DDD-6C6F-4DB0-8642-13CCBE25D5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9174081"/>
      </p:ext>
    </p:extLst>
  </p:cSld>
  <p:clrMapOvr>
    <a:masterClrMapping/>
  </p:clrMapOvr>
  <mc:AlternateContent xmlns:mc="http://schemas.openxmlformats.org/markup-compatibility/2006" xmlns:p14="http://schemas.microsoft.com/office/powerpoint/2010/main">
    <mc:Choice Requires="p14">
      <p:transition spd="slow" p14:dur="2000" advTm="9782"/>
    </mc:Choice>
    <mc:Fallback xmlns="">
      <p:transition spd="slow" advTm="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539978"/>
          </a:xfrm>
          <a:prstGeom prst="rect">
            <a:avLst/>
          </a:prstGeom>
        </p:spPr>
        <p:txBody>
          <a:bodyPr wrap="square">
            <a:spAutoFit/>
          </a:bodyPr>
          <a:lstStyle/>
          <a:p>
            <a:pPr defTabSz="457200"/>
            <a:r>
              <a:rPr lang="en-US" sz="2800" b="1" dirty="0">
                <a:solidFill>
                  <a:prstClr val="black"/>
                </a:solidFill>
              </a:rPr>
              <a:t>Active Attacker On Campus</a:t>
            </a:r>
          </a:p>
          <a:p>
            <a:pPr marL="742950" lvl="1" indent="-285750" defTabSz="457200">
              <a:buFont typeface="Wingdings" panose="05000000000000000000" pitchFamily="2" charset="2"/>
              <a:buChar char="§"/>
            </a:pPr>
            <a:r>
              <a:rPr lang="en-US" sz="2000" dirty="0">
                <a:solidFill>
                  <a:prstClr val="black"/>
                </a:solidFill>
              </a:rPr>
              <a:t>If an announcement or Alertus/AlertAware message comes over that indicates an Active Attacker is on campus in a certain area, it means that an individual has been spotted in the building (or on site) with a weapon</a:t>
            </a:r>
          </a:p>
          <a:p>
            <a:pPr marL="742950" lvl="1" indent="-285750" defTabSz="457200">
              <a:buFont typeface="Wingdings" panose="05000000000000000000" pitchFamily="2" charset="2"/>
              <a:buChar char="§"/>
            </a:pPr>
            <a:endParaRPr lang="en-US" sz="11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Your response depends on your location and may include:</a:t>
            </a:r>
          </a:p>
          <a:p>
            <a:pPr marL="742950" lvl="1" indent="-285750" defTabSz="457200">
              <a:buFont typeface="Wingdings" panose="05000000000000000000" pitchFamily="2" charset="2"/>
              <a:buChar char="§"/>
            </a:pPr>
            <a:endParaRPr lang="en-US" sz="1000" dirty="0">
              <a:solidFill>
                <a:prstClr val="black"/>
              </a:solidFill>
            </a:endParaRPr>
          </a:p>
          <a:p>
            <a:pPr marL="742950" lvl="1" indent="-285750" defTabSz="457200">
              <a:buFont typeface="Wingdings" panose="05000000000000000000" pitchFamily="2" charset="2"/>
              <a:buChar char="§"/>
            </a:pPr>
            <a:r>
              <a:rPr lang="en-US" sz="2000" b="1" i="1" dirty="0">
                <a:solidFill>
                  <a:srgbClr val="002060"/>
                </a:solidFill>
              </a:rPr>
              <a:t>Run</a:t>
            </a:r>
            <a:r>
              <a:rPr lang="en-US" sz="2000" b="1" dirty="0">
                <a:solidFill>
                  <a:srgbClr val="002060"/>
                </a:solidFill>
              </a:rPr>
              <a:t> – Hide – Fight</a:t>
            </a:r>
          </a:p>
          <a:p>
            <a:pPr marL="742950" lvl="1" indent="-285750" defTabSz="457200">
              <a:buFont typeface="Wingdings" panose="05000000000000000000" pitchFamily="2" charset="2"/>
              <a:buChar char="§"/>
            </a:pPr>
            <a:endParaRPr lang="en-US" sz="1400"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Assess the situation as you know it </a:t>
            </a:r>
            <a:r>
              <a:rPr lang="en-US" sz="2000" i="1" dirty="0">
                <a:solidFill>
                  <a:prstClr val="black"/>
                </a:solidFill>
              </a:rPr>
              <a:t>(be attentive to your surroundings and what you are hearing)</a:t>
            </a:r>
          </a:p>
          <a:p>
            <a:pPr marL="1200150" lvl="2" indent="-285750" defTabSz="457200">
              <a:buFont typeface="Wingdings" panose="05000000000000000000" pitchFamily="2" charset="2"/>
              <a:buChar char="§"/>
            </a:pPr>
            <a:endParaRPr lang="en-US" sz="1600" i="1"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If you are able to safely leave the building, do so</a:t>
            </a:r>
          </a:p>
          <a:p>
            <a:pPr marL="1200150" lvl="2" indent="-285750" defTabSz="457200">
              <a:buFont typeface="Wingdings" panose="05000000000000000000" pitchFamily="2" charset="2"/>
              <a:buChar char="§"/>
            </a:pPr>
            <a:endParaRPr lang="en-US" sz="1600"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If you need to hide, secure/barricade the room that you are in (or get into the closest room), shut off the lights, silence your mobile device and stay out of sight</a:t>
            </a:r>
          </a:p>
          <a:p>
            <a:pPr marL="1200150" lvl="2" indent="-285750" defTabSz="457200">
              <a:buFont typeface="Wingdings" panose="05000000000000000000" pitchFamily="2" charset="2"/>
              <a:buChar char="§"/>
            </a:pPr>
            <a:endParaRPr lang="en-US" sz="1600" dirty="0">
              <a:solidFill>
                <a:prstClr val="black"/>
              </a:solidFill>
            </a:endParaRPr>
          </a:p>
          <a:p>
            <a:pPr marL="1200150" lvl="2" indent="-285750" defTabSz="457200">
              <a:buFont typeface="Wingdings" panose="05000000000000000000" pitchFamily="2" charset="2"/>
              <a:buChar char="§"/>
            </a:pPr>
            <a:r>
              <a:rPr lang="en-US" sz="2000" dirty="0">
                <a:solidFill>
                  <a:prstClr val="black"/>
                </a:solidFill>
              </a:rPr>
              <a:t>If in the immediate area of the shooter, do what you can to fight to survive  </a:t>
            </a:r>
          </a:p>
        </p:txBody>
      </p:sp>
      <p:pic>
        <p:nvPicPr>
          <p:cNvPr id="12" name="Audio 11">
            <a:hlinkClick r:id="" action="ppaction://media"/>
            <a:extLst>
              <a:ext uri="{FF2B5EF4-FFF2-40B4-BE49-F238E27FC236}">
                <a16:creationId xmlns:a16="http://schemas.microsoft.com/office/drawing/2014/main" id="{7D3A87D5-6A71-4FA0-A720-14644BB52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1304443"/>
      </p:ext>
    </p:extLst>
  </p:cSld>
  <p:clrMapOvr>
    <a:masterClrMapping/>
  </p:clrMapOvr>
  <mc:AlternateContent xmlns:mc="http://schemas.openxmlformats.org/markup-compatibility/2006" xmlns:p14="http://schemas.microsoft.com/office/powerpoint/2010/main">
    <mc:Choice Requires="p14">
      <p:transition spd="slow" p14:dur="2000" advTm="44133"/>
    </mc:Choice>
    <mc:Fallback xmlns="">
      <p:transition spd="slow" advTm="4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3293209"/>
          </a:xfrm>
          <a:prstGeom prst="rect">
            <a:avLst/>
          </a:prstGeom>
        </p:spPr>
        <p:txBody>
          <a:bodyPr wrap="square">
            <a:spAutoFit/>
          </a:bodyPr>
          <a:lstStyle/>
          <a:p>
            <a:pPr defTabSz="457200"/>
            <a:r>
              <a:rPr lang="en-US" sz="2800" b="1" dirty="0">
                <a:solidFill>
                  <a:prstClr val="black"/>
                </a:solidFill>
              </a:rPr>
              <a:t>Bomb Threat</a:t>
            </a:r>
          </a:p>
          <a:p>
            <a:pPr marL="742950" lvl="1" indent="-285750" defTabSz="457200">
              <a:buFont typeface="Wingdings" panose="05000000000000000000" pitchFamily="2" charset="2"/>
              <a:buChar char="§"/>
            </a:pPr>
            <a:r>
              <a:rPr lang="en-US" sz="2000" dirty="0">
                <a:solidFill>
                  <a:prstClr val="black"/>
                </a:solidFill>
              </a:rPr>
              <a:t>If a bomb threat is issued to the College and you receive the call or message, collect as much information as you can, remaining calm, and immediately call Security (4911 or 3911)</a:t>
            </a:r>
          </a:p>
          <a:p>
            <a:pPr marL="1200150" lvl="2" indent="-285750" defTabSz="457200">
              <a:buFont typeface="Wingdings" panose="05000000000000000000" pitchFamily="2" charset="2"/>
              <a:buChar char="§"/>
            </a:pPr>
            <a:r>
              <a:rPr lang="en-US" sz="2000" dirty="0">
                <a:solidFill>
                  <a:prstClr val="black"/>
                </a:solidFill>
              </a:rPr>
              <a:t>Bomb Threat checklist is part of this procedure and should be reviewed by those most likely to answer the call</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Bomb threats will not be announced to the College.  An immediate evacuation may take place.  The Police will be called in to work with the College to assess the risk and determine appropriate safe actions required</a:t>
            </a:r>
          </a:p>
        </p:txBody>
      </p:sp>
      <p:pic>
        <p:nvPicPr>
          <p:cNvPr id="9" name="Audio 8">
            <a:hlinkClick r:id="" action="ppaction://media"/>
            <a:extLst>
              <a:ext uri="{FF2B5EF4-FFF2-40B4-BE49-F238E27FC236}">
                <a16:creationId xmlns:a16="http://schemas.microsoft.com/office/drawing/2014/main" id="{EABCB66F-B621-4ED9-8535-BC09366668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0703161"/>
      </p:ext>
    </p:extLst>
  </p:cSld>
  <p:clrMapOvr>
    <a:masterClrMapping/>
  </p:clrMapOvr>
  <mc:AlternateContent xmlns:mc="http://schemas.openxmlformats.org/markup-compatibility/2006" xmlns:p14="http://schemas.microsoft.com/office/powerpoint/2010/main">
    <mc:Choice Requires="p14">
      <p:transition spd="slow" p14:dur="2000" advTm="32926"/>
    </mc:Choice>
    <mc:Fallback xmlns="">
      <p:transition spd="slow" advTm="3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585871"/>
          </a:xfrm>
          <a:prstGeom prst="rect">
            <a:avLst/>
          </a:prstGeom>
        </p:spPr>
        <p:txBody>
          <a:bodyPr wrap="square">
            <a:spAutoFit/>
          </a:bodyPr>
          <a:lstStyle/>
          <a:p>
            <a:pPr defTabSz="457200"/>
            <a:r>
              <a:rPr lang="en-US" sz="2800" b="1" dirty="0">
                <a:solidFill>
                  <a:prstClr val="black"/>
                </a:solidFill>
              </a:rPr>
              <a:t>Severe Weather</a:t>
            </a:r>
          </a:p>
          <a:p>
            <a:pPr marL="742950" lvl="1" indent="-285750" defTabSz="457200">
              <a:buFont typeface="Wingdings" panose="05000000000000000000" pitchFamily="2" charset="2"/>
              <a:buChar char="§"/>
            </a:pPr>
            <a:r>
              <a:rPr lang="en-US" sz="2400" dirty="0">
                <a:solidFill>
                  <a:prstClr val="black"/>
                </a:solidFill>
              </a:rPr>
              <a:t>Severe weather can occur at any time of the day</a:t>
            </a:r>
          </a:p>
          <a:p>
            <a:pPr marL="742950" lvl="1" indent="-285750" defTabSz="457200">
              <a:buFont typeface="Wingdings" panose="05000000000000000000" pitchFamily="2" charset="2"/>
              <a:buChar char="§"/>
            </a:pPr>
            <a:endParaRPr lang="en-US" sz="2400" dirty="0">
              <a:solidFill>
                <a:prstClr val="black"/>
              </a:solidFill>
            </a:endParaRPr>
          </a:p>
          <a:p>
            <a:pPr marL="742950" lvl="1" indent="-285750" defTabSz="457200">
              <a:buFont typeface="Wingdings" panose="05000000000000000000" pitchFamily="2" charset="2"/>
              <a:buChar char="§"/>
            </a:pPr>
            <a:r>
              <a:rPr lang="en-US" sz="2400" dirty="0">
                <a:solidFill>
                  <a:prstClr val="black"/>
                </a:solidFill>
              </a:rPr>
              <a:t>If a tornado warning is issued with an urgency to take cover, an announcement will be made that there is a tornado warning and cover shall be taken immediately</a:t>
            </a:r>
          </a:p>
          <a:p>
            <a:pPr marL="742950" lvl="1" indent="-285750" defTabSz="457200">
              <a:buFont typeface="Wingdings" panose="05000000000000000000" pitchFamily="2" charset="2"/>
              <a:buChar char="§"/>
            </a:pPr>
            <a:endParaRPr lang="en-US" sz="2400" dirty="0">
              <a:solidFill>
                <a:prstClr val="black"/>
              </a:solidFill>
            </a:endParaRPr>
          </a:p>
          <a:p>
            <a:pPr marL="742950" lvl="1" indent="-285750" defTabSz="457200">
              <a:buFont typeface="Wingdings" panose="05000000000000000000" pitchFamily="2" charset="2"/>
              <a:buChar char="§"/>
            </a:pPr>
            <a:r>
              <a:rPr lang="en-US" sz="2400" dirty="0">
                <a:solidFill>
                  <a:prstClr val="black"/>
                </a:solidFill>
              </a:rPr>
              <a:t>If able, move to the basement of the building or into an interior room without exterior doors or windows</a:t>
            </a:r>
          </a:p>
          <a:p>
            <a:pPr lvl="1" defTabSz="457200"/>
            <a:endParaRPr lang="en-US" sz="2400" dirty="0">
              <a:solidFill>
                <a:prstClr val="black"/>
              </a:solidFill>
            </a:endParaRPr>
          </a:p>
          <a:p>
            <a:pPr marL="742950" lvl="1" indent="-285750" defTabSz="457200">
              <a:buFont typeface="Wingdings" panose="05000000000000000000" pitchFamily="2" charset="2"/>
              <a:buChar char="§"/>
            </a:pPr>
            <a:r>
              <a:rPr lang="en-US" sz="2400" dirty="0">
                <a:solidFill>
                  <a:prstClr val="black"/>
                </a:solidFill>
              </a:rPr>
              <a:t>If outside, move to a low lying area if able and lie face down and cover your head</a:t>
            </a:r>
          </a:p>
        </p:txBody>
      </p:sp>
      <p:pic>
        <p:nvPicPr>
          <p:cNvPr id="13" name="Audio 12">
            <a:hlinkClick r:id="" action="ppaction://media"/>
            <a:extLst>
              <a:ext uri="{FF2B5EF4-FFF2-40B4-BE49-F238E27FC236}">
                <a16:creationId xmlns:a16="http://schemas.microsoft.com/office/drawing/2014/main" id="{FF744EAE-FC49-4D5C-B631-C42441E975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9794576"/>
      </p:ext>
    </p:extLst>
  </p:cSld>
  <p:clrMapOvr>
    <a:masterClrMapping/>
  </p:clrMapOvr>
  <mc:AlternateContent xmlns:mc="http://schemas.openxmlformats.org/markup-compatibility/2006" xmlns:p14="http://schemas.microsoft.com/office/powerpoint/2010/main">
    <mc:Choice Requires="p14">
      <p:transition spd="slow" p14:dur="2000" advTm="27191"/>
    </mc:Choice>
    <mc:Fallback xmlns="">
      <p:transition spd="slow" advTm="2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524315"/>
          </a:xfrm>
          <a:prstGeom prst="rect">
            <a:avLst/>
          </a:prstGeom>
        </p:spPr>
        <p:txBody>
          <a:bodyPr wrap="square">
            <a:spAutoFit/>
          </a:bodyPr>
          <a:lstStyle/>
          <a:p>
            <a:pPr defTabSz="457200"/>
            <a:r>
              <a:rPr lang="en-US" sz="2800" b="1" dirty="0">
                <a:solidFill>
                  <a:prstClr val="black"/>
                </a:solidFill>
              </a:rPr>
              <a:t>Severe Weather</a:t>
            </a:r>
          </a:p>
          <a:p>
            <a:pPr lvl="1" defTabSz="457200"/>
            <a:r>
              <a:rPr lang="en-US" sz="2000" dirty="0">
                <a:solidFill>
                  <a:prstClr val="black"/>
                </a:solidFill>
              </a:rPr>
              <a:t>All other weather conditions resulting in required action by employees may be announced by one or any combination of the following:</a:t>
            </a:r>
          </a:p>
          <a:p>
            <a:pPr marL="1257300" lvl="2" indent="-342900" defTabSz="457200">
              <a:buFont typeface="Wingdings" panose="05000000000000000000" pitchFamily="2" charset="2"/>
              <a:buChar char="§"/>
            </a:pPr>
            <a:r>
              <a:rPr lang="en-US" sz="2000" dirty="0">
                <a:solidFill>
                  <a:prstClr val="black"/>
                </a:solidFill>
              </a:rPr>
              <a:t>AlertAware Mobile App and Alertus Desktop Applications</a:t>
            </a:r>
          </a:p>
          <a:p>
            <a:pPr marL="1257300" lvl="2" indent="-342900" defTabSz="457200">
              <a:buFont typeface="Wingdings" panose="05000000000000000000" pitchFamily="2" charset="2"/>
              <a:buChar char="§"/>
            </a:pPr>
            <a:r>
              <a:rPr lang="en-US" sz="2000" dirty="0">
                <a:solidFill>
                  <a:prstClr val="black"/>
                </a:solidFill>
              </a:rPr>
              <a:t>Email</a:t>
            </a:r>
          </a:p>
          <a:p>
            <a:pPr marL="1257300" lvl="2" indent="-342900" defTabSz="457200">
              <a:buFont typeface="Wingdings" panose="05000000000000000000" pitchFamily="2" charset="2"/>
              <a:buChar char="§"/>
            </a:pPr>
            <a:r>
              <a:rPr lang="en-US" sz="2000" dirty="0">
                <a:solidFill>
                  <a:prstClr val="black"/>
                </a:solidFill>
              </a:rPr>
              <a:t>College Website (Public)</a:t>
            </a:r>
          </a:p>
          <a:p>
            <a:pPr marL="1257300" lvl="2" indent="-342900" defTabSz="457200">
              <a:buFont typeface="Wingdings" panose="05000000000000000000" pitchFamily="2" charset="2"/>
              <a:buChar char="§"/>
            </a:pPr>
            <a:r>
              <a:rPr lang="en-US" sz="2000" dirty="0" err="1">
                <a:solidFill>
                  <a:prstClr val="black"/>
                </a:solidFill>
              </a:rPr>
              <a:t>Telemessaging</a:t>
            </a:r>
            <a:endParaRPr lang="en-US" sz="2000" dirty="0">
              <a:solidFill>
                <a:prstClr val="black"/>
              </a:solidFill>
            </a:endParaRPr>
          </a:p>
          <a:p>
            <a:pPr marL="1257300" lvl="2" indent="-342900" defTabSz="457200">
              <a:buFont typeface="Wingdings" panose="05000000000000000000" pitchFamily="2" charset="2"/>
              <a:buChar char="§"/>
            </a:pPr>
            <a:r>
              <a:rPr lang="en-US" sz="2000" dirty="0">
                <a:solidFill>
                  <a:prstClr val="black"/>
                </a:solidFill>
              </a:rPr>
              <a:t>Campus public announcement system </a:t>
            </a:r>
          </a:p>
          <a:p>
            <a:pPr marL="1257300" lvl="2" indent="-342900" defTabSz="457200">
              <a:buFont typeface="Wingdings" panose="05000000000000000000" pitchFamily="2" charset="2"/>
              <a:buChar char="§"/>
            </a:pPr>
            <a:r>
              <a:rPr lang="en-US" sz="2000" dirty="0">
                <a:solidFill>
                  <a:prstClr val="black"/>
                </a:solidFill>
              </a:rPr>
              <a:t>Local radios stations, including:</a:t>
            </a:r>
          </a:p>
          <a:p>
            <a:pPr marL="2114550" lvl="4" indent="-285750" defTabSz="457200">
              <a:buFont typeface="Wingdings" panose="05000000000000000000" pitchFamily="2" charset="2"/>
              <a:buChar char="Ø"/>
            </a:pPr>
            <a:r>
              <a:rPr lang="en-US" dirty="0">
                <a:solidFill>
                  <a:prstClr val="black"/>
                </a:solidFill>
              </a:rPr>
              <a:t>AM 800 </a:t>
            </a:r>
            <a:r>
              <a:rPr lang="en-US" dirty="0" err="1">
                <a:solidFill>
                  <a:prstClr val="black"/>
                </a:solidFill>
              </a:rPr>
              <a:t>CKLW</a:t>
            </a:r>
            <a:r>
              <a:rPr lang="en-US" dirty="0">
                <a:solidFill>
                  <a:prstClr val="black"/>
                </a:solidFill>
              </a:rPr>
              <a:t> (Windsor)</a:t>
            </a:r>
          </a:p>
          <a:p>
            <a:pPr marL="2114550" lvl="4" indent="-285750" defTabSz="457200">
              <a:buFont typeface="Wingdings" panose="05000000000000000000" pitchFamily="2" charset="2"/>
              <a:buChar char="Ø"/>
            </a:pPr>
            <a:r>
              <a:rPr lang="en-US" dirty="0" err="1">
                <a:solidFill>
                  <a:prstClr val="black"/>
                </a:solidFill>
              </a:rPr>
              <a:t>CKSY</a:t>
            </a:r>
            <a:r>
              <a:rPr lang="en-US" dirty="0">
                <a:solidFill>
                  <a:prstClr val="black"/>
                </a:solidFill>
              </a:rPr>
              <a:t>/</a:t>
            </a:r>
            <a:r>
              <a:rPr lang="en-US" dirty="0" err="1">
                <a:solidFill>
                  <a:prstClr val="black"/>
                </a:solidFill>
              </a:rPr>
              <a:t>CFCO</a:t>
            </a:r>
            <a:r>
              <a:rPr lang="en-US" dirty="0">
                <a:solidFill>
                  <a:prstClr val="black"/>
                </a:solidFill>
              </a:rPr>
              <a:t> (Chatham)</a:t>
            </a:r>
          </a:p>
          <a:p>
            <a:pPr marL="2114550" lvl="4" indent="-285750" defTabSz="457200">
              <a:buFont typeface="Wingdings" panose="05000000000000000000" pitchFamily="2" charset="2"/>
              <a:buChar char="Ø"/>
            </a:pPr>
            <a:r>
              <a:rPr lang="en-US" dirty="0" err="1">
                <a:solidFill>
                  <a:prstClr val="black"/>
                </a:solidFill>
              </a:rPr>
              <a:t>CBC</a:t>
            </a:r>
            <a:r>
              <a:rPr lang="en-US" dirty="0">
                <a:solidFill>
                  <a:prstClr val="black"/>
                </a:solidFill>
              </a:rPr>
              <a:t> (Windsor)</a:t>
            </a:r>
          </a:p>
          <a:p>
            <a:pPr marL="2114550" lvl="4" indent="-285750" defTabSz="457200">
              <a:buFont typeface="Wingdings" panose="05000000000000000000" pitchFamily="2" charset="2"/>
              <a:buChar char="Ø"/>
            </a:pPr>
            <a:r>
              <a:rPr lang="en-US" dirty="0" err="1">
                <a:solidFill>
                  <a:prstClr val="black"/>
                </a:solidFill>
              </a:rPr>
              <a:t>CHYR</a:t>
            </a:r>
            <a:r>
              <a:rPr lang="en-US" dirty="0">
                <a:solidFill>
                  <a:prstClr val="black"/>
                </a:solidFill>
              </a:rPr>
              <a:t> (</a:t>
            </a:r>
            <a:r>
              <a:rPr lang="en-US" dirty="0" err="1">
                <a:solidFill>
                  <a:prstClr val="black"/>
                </a:solidFill>
              </a:rPr>
              <a:t>Leamington</a:t>
            </a:r>
            <a:r>
              <a:rPr lang="en-US" dirty="0">
                <a:solidFill>
                  <a:prstClr val="black"/>
                </a:solidFill>
              </a:rPr>
              <a:t>)</a:t>
            </a:r>
          </a:p>
          <a:p>
            <a:pPr marL="2114550" lvl="4" indent="-285750" defTabSz="457200">
              <a:buFont typeface="Wingdings" panose="05000000000000000000" pitchFamily="2" charset="2"/>
              <a:buChar char="Ø"/>
            </a:pPr>
            <a:r>
              <a:rPr lang="en-US" dirty="0">
                <a:solidFill>
                  <a:prstClr val="black"/>
                </a:solidFill>
              </a:rPr>
              <a:t>The Rock (Windsor</a:t>
            </a:r>
            <a:r>
              <a:rPr lang="en-US" sz="2000" dirty="0">
                <a:solidFill>
                  <a:prstClr val="black"/>
                </a:solidFill>
              </a:rPr>
              <a:t>)</a:t>
            </a:r>
          </a:p>
        </p:txBody>
      </p:sp>
      <p:pic>
        <p:nvPicPr>
          <p:cNvPr id="10" name="Audio 9">
            <a:hlinkClick r:id="" action="ppaction://media"/>
            <a:extLst>
              <a:ext uri="{FF2B5EF4-FFF2-40B4-BE49-F238E27FC236}">
                <a16:creationId xmlns:a16="http://schemas.microsoft.com/office/drawing/2014/main" id="{C3924435-8328-49BD-8C10-142B419C29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928869"/>
      </p:ext>
    </p:extLst>
  </p:cSld>
  <p:clrMapOvr>
    <a:masterClrMapping/>
  </p:clrMapOvr>
  <mc:AlternateContent xmlns:mc="http://schemas.openxmlformats.org/markup-compatibility/2006" xmlns:p14="http://schemas.microsoft.com/office/powerpoint/2010/main">
    <mc:Choice Requires="p14">
      <p:transition spd="slow" p14:dur="2000" advTm="19140"/>
    </mc:Choice>
    <mc:Fallback xmlns="">
      <p:transition spd="slow" advTm="1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3293209"/>
          </a:xfrm>
          <a:prstGeom prst="rect">
            <a:avLst/>
          </a:prstGeom>
        </p:spPr>
        <p:txBody>
          <a:bodyPr wrap="square">
            <a:spAutoFit/>
          </a:bodyPr>
          <a:lstStyle/>
          <a:p>
            <a:pPr defTabSz="457200"/>
            <a:r>
              <a:rPr lang="en-US" sz="2800" b="1" dirty="0">
                <a:solidFill>
                  <a:prstClr val="black"/>
                </a:solidFill>
              </a:rPr>
              <a:t>Hazardous Materials Release</a:t>
            </a:r>
          </a:p>
          <a:p>
            <a:pPr marL="742950" lvl="1" indent="-285750" defTabSz="457200">
              <a:buFont typeface="Wingdings" panose="05000000000000000000" pitchFamily="2" charset="2"/>
              <a:buChar char="§"/>
            </a:pPr>
            <a:r>
              <a:rPr lang="en-US" sz="2000" dirty="0">
                <a:solidFill>
                  <a:prstClr val="black"/>
                </a:solidFill>
              </a:rPr>
              <a:t>If you spill or encounter a spill of a hazardous or unknown material, call Security immediately</a:t>
            </a:r>
          </a:p>
          <a:p>
            <a:pPr marL="1200150" lvl="2" indent="-285750" defTabSz="457200">
              <a:buFont typeface="Wingdings" panose="05000000000000000000" pitchFamily="2" charset="2"/>
              <a:buChar char="§"/>
            </a:pPr>
            <a:r>
              <a:rPr lang="en-US" sz="2000" dirty="0">
                <a:solidFill>
                  <a:prstClr val="black"/>
                </a:solidFill>
              </a:rPr>
              <a:t>Indicate if there are any injuries associated with the spill and the location of the spill</a:t>
            </a:r>
          </a:p>
          <a:p>
            <a:pPr marL="1200150" lvl="2" indent="-285750" defTabSz="457200">
              <a:buFont typeface="Wingdings" panose="05000000000000000000" pitchFamily="2" charset="2"/>
              <a:buChar char="§"/>
            </a:pPr>
            <a:r>
              <a:rPr lang="en-US" sz="2000" dirty="0">
                <a:solidFill>
                  <a:prstClr val="black"/>
                </a:solidFill>
              </a:rPr>
              <a:t>Indicate the material involved, if known, and approximate quantity</a:t>
            </a:r>
          </a:p>
          <a:p>
            <a:pPr marL="1200150" lvl="2" indent="-285750" defTabSz="457200">
              <a:buFont typeface="Wingdings" panose="05000000000000000000" pitchFamily="2" charset="2"/>
              <a:buChar char="§"/>
            </a:pPr>
            <a:r>
              <a:rPr lang="en-US" sz="2000" dirty="0">
                <a:solidFill>
                  <a:prstClr val="black"/>
                </a:solidFill>
              </a:rPr>
              <a:t>Remove yourself and others from the area</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Security will initiate Facilities and Occupational Health and Safety to review the situation and call for spill clean up and the local police as necessary</a:t>
            </a:r>
          </a:p>
        </p:txBody>
      </p:sp>
      <p:pic>
        <p:nvPicPr>
          <p:cNvPr id="9" name="Audio 8">
            <a:hlinkClick r:id="" action="ppaction://media"/>
            <a:extLst>
              <a:ext uri="{FF2B5EF4-FFF2-40B4-BE49-F238E27FC236}">
                <a16:creationId xmlns:a16="http://schemas.microsoft.com/office/drawing/2014/main" id="{0A290261-6925-43A4-AC31-613E362EE5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0898868"/>
      </p:ext>
    </p:extLst>
  </p:cSld>
  <p:clrMapOvr>
    <a:masterClrMapping/>
  </p:clrMapOvr>
  <mc:AlternateContent xmlns:mc="http://schemas.openxmlformats.org/markup-compatibility/2006" xmlns:p14="http://schemas.microsoft.com/office/powerpoint/2010/main">
    <mc:Choice Requires="p14">
      <p:transition spd="slow" p14:dur="2000" advTm="29570"/>
    </mc:Choice>
    <mc:Fallback xmlns="">
      <p:transition spd="slow" advTm="2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139869"/>
          </a:xfrm>
          <a:prstGeom prst="rect">
            <a:avLst/>
          </a:prstGeom>
        </p:spPr>
        <p:txBody>
          <a:bodyPr wrap="square">
            <a:spAutoFit/>
          </a:bodyPr>
          <a:lstStyle/>
          <a:p>
            <a:pPr defTabSz="457200"/>
            <a:r>
              <a:rPr lang="en-US" sz="2800" b="1" dirty="0">
                <a:solidFill>
                  <a:prstClr val="black"/>
                </a:solidFill>
              </a:rPr>
              <a:t>Other Emergencies</a:t>
            </a:r>
          </a:p>
          <a:p>
            <a:pPr lvl="1" defTabSz="457200"/>
            <a:r>
              <a:rPr lang="en-US" sz="2000" dirty="0">
                <a:solidFill>
                  <a:prstClr val="black"/>
                </a:solidFill>
              </a:rPr>
              <a:t>Power outage</a:t>
            </a:r>
          </a:p>
          <a:p>
            <a:pPr lvl="1" defTabSz="457200"/>
            <a:r>
              <a:rPr lang="en-US" sz="2000" dirty="0">
                <a:solidFill>
                  <a:prstClr val="black"/>
                </a:solidFill>
              </a:rPr>
              <a:t>Suspected gas leak</a:t>
            </a:r>
          </a:p>
          <a:p>
            <a:pPr lvl="1" defTabSz="457200"/>
            <a:r>
              <a:rPr lang="en-US" sz="2000" dirty="0">
                <a:solidFill>
                  <a:prstClr val="black"/>
                </a:solidFill>
              </a:rPr>
              <a:t>Loss of water or heat</a:t>
            </a:r>
          </a:p>
          <a:p>
            <a:pPr lvl="1" defTabSz="457200"/>
            <a:r>
              <a:rPr lang="en-US" sz="2000" dirty="0">
                <a:solidFill>
                  <a:prstClr val="black"/>
                </a:solidFill>
              </a:rPr>
              <a:t>Theft in process</a:t>
            </a:r>
          </a:p>
          <a:p>
            <a:pPr lvl="1" defTabSz="457200"/>
            <a:r>
              <a:rPr lang="en-US" sz="2000" dirty="0">
                <a:solidFill>
                  <a:prstClr val="black"/>
                </a:solidFill>
              </a:rPr>
              <a:t>Violence</a:t>
            </a:r>
          </a:p>
          <a:p>
            <a:pPr lvl="1" defTabSz="457200"/>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Your first contact for any emergency situation is the campus emergency line</a:t>
            </a:r>
          </a:p>
          <a:p>
            <a:pPr marL="1200150" lvl="2" indent="-285750" defTabSz="457200">
              <a:buFont typeface="Wingdings" panose="05000000000000000000" pitchFamily="2" charset="2"/>
              <a:buChar char="§"/>
            </a:pPr>
            <a:r>
              <a:rPr lang="en-US" sz="2000" dirty="0">
                <a:solidFill>
                  <a:prstClr val="black"/>
                </a:solidFill>
              </a:rPr>
              <a:t>Windsor Campuses 4911</a:t>
            </a:r>
          </a:p>
          <a:p>
            <a:pPr marL="1200150" lvl="2" indent="-285750" defTabSz="457200">
              <a:buFont typeface="Wingdings" panose="05000000000000000000" pitchFamily="2" charset="2"/>
              <a:buChar char="§"/>
            </a:pPr>
            <a:r>
              <a:rPr lang="en-US" sz="2000" dirty="0">
                <a:solidFill>
                  <a:prstClr val="black"/>
                </a:solidFill>
              </a:rPr>
              <a:t>Chatham Campus 3911</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Security will initiate the proper response by calling the appropriate emergency response personnel to the scene.</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Whenever possible, Security will send out messaging through </a:t>
            </a:r>
            <a:r>
              <a:rPr lang="en-US" sz="2000" dirty="0" err="1">
                <a:solidFill>
                  <a:prstClr val="black"/>
                </a:solidFill>
              </a:rPr>
              <a:t>Alertus</a:t>
            </a:r>
            <a:r>
              <a:rPr lang="en-US" sz="2000" dirty="0">
                <a:solidFill>
                  <a:prstClr val="black"/>
                </a:solidFill>
              </a:rPr>
              <a:t> and the Voice Communication system where available.</a:t>
            </a:r>
          </a:p>
        </p:txBody>
      </p:sp>
      <p:pic>
        <p:nvPicPr>
          <p:cNvPr id="10" name="Audio 9">
            <a:hlinkClick r:id="" action="ppaction://media"/>
            <a:extLst>
              <a:ext uri="{FF2B5EF4-FFF2-40B4-BE49-F238E27FC236}">
                <a16:creationId xmlns:a16="http://schemas.microsoft.com/office/drawing/2014/main" id="{C4F45AFC-1442-4693-8F0C-7FBCEF31F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5797526"/>
      </p:ext>
    </p:extLst>
  </p:cSld>
  <p:clrMapOvr>
    <a:masterClrMapping/>
  </p:clrMapOvr>
  <mc:AlternateContent xmlns:mc="http://schemas.openxmlformats.org/markup-compatibility/2006" xmlns:p14="http://schemas.microsoft.com/office/powerpoint/2010/main">
    <mc:Choice Requires="p14">
      <p:transition spd="slow" p14:dur="2000" advTm="32247"/>
    </mc:Choice>
    <mc:Fallback xmlns="">
      <p:transition spd="slow" advTm="3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078313"/>
          </a:xfrm>
          <a:prstGeom prst="rect">
            <a:avLst/>
          </a:prstGeom>
        </p:spPr>
        <p:txBody>
          <a:bodyPr wrap="square">
            <a:spAutoFit/>
          </a:bodyPr>
          <a:lstStyle/>
          <a:p>
            <a:pPr defTabSz="457200"/>
            <a:r>
              <a:rPr lang="en-US" dirty="0">
                <a:solidFill>
                  <a:prstClr val="black"/>
                </a:solidFill>
              </a:rPr>
              <a:t>All Classrooms have Emergency Postings (see next slide) with Emergency Procedures</a:t>
            </a:r>
          </a:p>
          <a:p>
            <a:pPr defTabSz="457200"/>
            <a:endParaRPr lang="en-US" dirty="0">
              <a:solidFill>
                <a:prstClr val="black"/>
              </a:solidFill>
            </a:endParaRPr>
          </a:p>
          <a:p>
            <a:pPr defTabSz="457200"/>
            <a:r>
              <a:rPr lang="en-US" b="1" dirty="0">
                <a:solidFill>
                  <a:prstClr val="black"/>
                </a:solidFill>
              </a:rPr>
              <a:t>Faculty</a:t>
            </a:r>
            <a:r>
              <a:rPr lang="en-US" dirty="0">
                <a:solidFill>
                  <a:prstClr val="black"/>
                </a:solidFill>
              </a:rPr>
              <a:t> – please review these postings at the start of each semester with all students</a:t>
            </a:r>
          </a:p>
          <a:p>
            <a:pPr defTabSz="457200"/>
            <a:endParaRPr lang="en-US" dirty="0">
              <a:solidFill>
                <a:prstClr val="black"/>
              </a:solidFill>
            </a:endParaRPr>
          </a:p>
          <a:p>
            <a:pPr defTabSz="457200"/>
            <a:r>
              <a:rPr lang="en-US" b="1" dirty="0">
                <a:solidFill>
                  <a:prstClr val="black"/>
                </a:solidFill>
              </a:rPr>
              <a:t>Managers</a:t>
            </a:r>
            <a:r>
              <a:rPr lang="en-US" dirty="0">
                <a:solidFill>
                  <a:prstClr val="black"/>
                </a:solidFill>
              </a:rPr>
              <a:t> – please review with new employees</a:t>
            </a:r>
          </a:p>
          <a:p>
            <a:pPr defTabSz="457200"/>
            <a:endParaRPr lang="en-US" dirty="0">
              <a:solidFill>
                <a:prstClr val="black"/>
              </a:solidFill>
            </a:endParaRPr>
          </a:p>
          <a:p>
            <a:pPr defTabSz="457200"/>
            <a:r>
              <a:rPr lang="en-US" b="1" dirty="0">
                <a:solidFill>
                  <a:prstClr val="black"/>
                </a:solidFill>
              </a:rPr>
              <a:t>All Employees </a:t>
            </a:r>
            <a:r>
              <a:rPr lang="en-US" dirty="0">
                <a:solidFill>
                  <a:prstClr val="black"/>
                </a:solidFill>
              </a:rPr>
              <a:t>– Know and understand what is required of you during an emergency situation.  Know where your closest two emergency exits are at any time.  If questions remain, ask.  Members of the Emergency Response Team are available to answer questions or provide additional training.</a:t>
            </a:r>
          </a:p>
          <a:p>
            <a:pPr defTabSz="457200"/>
            <a:endParaRPr lang="en-US" dirty="0">
              <a:solidFill>
                <a:prstClr val="black"/>
              </a:solidFill>
            </a:endParaRPr>
          </a:p>
          <a:p>
            <a:pPr defTabSz="457200"/>
            <a:r>
              <a:rPr lang="en-US" dirty="0">
                <a:solidFill>
                  <a:prstClr val="black"/>
                </a:solidFill>
              </a:rPr>
              <a:t>Core Emergency Response Team</a:t>
            </a:r>
          </a:p>
          <a:p>
            <a:pPr marL="800100" lvl="1" indent="-342900" defTabSz="457200">
              <a:buFont typeface="Wingdings" panose="05000000000000000000" pitchFamily="2" charset="2"/>
              <a:buChar char="§"/>
            </a:pPr>
            <a:r>
              <a:rPr lang="en-US" dirty="0">
                <a:solidFill>
                  <a:prstClr val="black"/>
                </a:solidFill>
              </a:rPr>
              <a:t>Security</a:t>
            </a:r>
          </a:p>
          <a:p>
            <a:pPr marL="800100" lvl="1" indent="-342900" defTabSz="457200">
              <a:buFont typeface="Wingdings" panose="05000000000000000000" pitchFamily="2" charset="2"/>
              <a:buChar char="§"/>
            </a:pPr>
            <a:r>
              <a:rPr lang="en-US" dirty="0">
                <a:solidFill>
                  <a:prstClr val="black"/>
                </a:solidFill>
              </a:rPr>
              <a:t>Manager Health, Safety </a:t>
            </a:r>
            <a:r>
              <a:rPr lang="en-US">
                <a:solidFill>
                  <a:prstClr val="black"/>
                </a:solidFill>
              </a:rPr>
              <a:t>and Security</a:t>
            </a:r>
            <a:endParaRPr lang="en-US" dirty="0">
              <a:solidFill>
                <a:prstClr val="black"/>
              </a:solidFill>
            </a:endParaRPr>
          </a:p>
          <a:p>
            <a:pPr marL="800100" lvl="1" indent="-342900" defTabSz="457200">
              <a:buFont typeface="Wingdings" panose="05000000000000000000" pitchFamily="2" charset="2"/>
              <a:buChar char="§"/>
            </a:pPr>
            <a:r>
              <a:rPr lang="en-US" dirty="0">
                <a:solidFill>
                  <a:prstClr val="black"/>
                </a:solidFill>
              </a:rPr>
              <a:t>AVP, Safety, Security and Facilities Management</a:t>
            </a:r>
          </a:p>
          <a:p>
            <a:pPr marL="800100" lvl="1" indent="-342900" defTabSz="457200">
              <a:buFont typeface="Wingdings" panose="05000000000000000000" pitchFamily="2" charset="2"/>
              <a:buChar char="§"/>
            </a:pPr>
            <a:r>
              <a:rPr lang="en-US" dirty="0">
                <a:solidFill>
                  <a:prstClr val="black"/>
                </a:solidFill>
              </a:rPr>
              <a:t>Manager, Facilities Maintenance and Energy Management</a:t>
            </a:r>
          </a:p>
          <a:p>
            <a:pPr marL="800100" lvl="1" indent="-342900" defTabSz="457200">
              <a:buFont typeface="Wingdings" panose="05000000000000000000" pitchFamily="2" charset="2"/>
              <a:buChar char="§"/>
            </a:pPr>
            <a:r>
              <a:rPr lang="en-US" dirty="0">
                <a:solidFill>
                  <a:prstClr val="black"/>
                </a:solidFill>
              </a:rPr>
              <a:t>Manger, Construction and Engineering Services</a:t>
            </a:r>
          </a:p>
          <a:p>
            <a:pPr marL="800100" lvl="1" indent="-342900" defTabSz="457200">
              <a:buFont typeface="Wingdings" panose="05000000000000000000" pitchFamily="2" charset="2"/>
              <a:buChar char="§"/>
            </a:pPr>
            <a:r>
              <a:rPr lang="en-US" dirty="0">
                <a:solidFill>
                  <a:prstClr val="black"/>
                </a:solidFill>
              </a:rPr>
              <a:t>General Manager, St. Clair College Centre for the Arts</a:t>
            </a:r>
          </a:p>
          <a:p>
            <a:pPr marL="800100" lvl="1" indent="-342900" defTabSz="457200">
              <a:buFont typeface="Wingdings" panose="05000000000000000000" pitchFamily="2" charset="2"/>
              <a:buChar char="§"/>
            </a:pPr>
            <a:r>
              <a:rPr lang="en-US" dirty="0">
                <a:solidFill>
                  <a:prstClr val="black"/>
                </a:solidFill>
              </a:rPr>
              <a:t>Manager Student Services, Chatham Campus</a:t>
            </a:r>
            <a:endParaRPr lang="en-US" sz="2000" dirty="0">
              <a:solidFill>
                <a:prstClr val="black"/>
              </a:solidFill>
            </a:endParaRPr>
          </a:p>
        </p:txBody>
      </p:sp>
      <p:pic>
        <p:nvPicPr>
          <p:cNvPr id="14" name="Audio 13">
            <a:hlinkClick r:id="" action="ppaction://media"/>
            <a:extLst>
              <a:ext uri="{FF2B5EF4-FFF2-40B4-BE49-F238E27FC236}">
                <a16:creationId xmlns:a16="http://schemas.microsoft.com/office/drawing/2014/main" id="{72B3FC5C-D993-4F70-B5C3-C76D54C6C7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683060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93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8763" y="5559558"/>
            <a:ext cx="1215828" cy="1218680"/>
          </a:xfrm>
          <a:prstGeom prst="rect">
            <a:avLst/>
          </a:prstGeom>
          <a:ln w="88900" cap="sq" cmpd="thickThin">
            <a:solidFill>
              <a:srgbClr val="FDC82F"/>
            </a:solidFill>
            <a:prstDash val="solid"/>
            <a:miter lim="800000"/>
          </a:ln>
          <a:effectLst>
            <a:innerShdw blurRad="76200">
              <a:srgbClr val="000000"/>
            </a:innerShdw>
          </a:effectLst>
        </p:spPr>
      </p:pic>
      <p:sp>
        <p:nvSpPr>
          <p:cNvPr id="5" name="TextBox 4"/>
          <p:cNvSpPr txBox="1"/>
          <p:nvPr/>
        </p:nvSpPr>
        <p:spPr>
          <a:xfrm>
            <a:off x="8854384" y="236983"/>
            <a:ext cx="2799036" cy="224676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2800" dirty="0">
                <a:solidFill>
                  <a:srgbClr val="00693C"/>
                </a:solidFill>
                <a:latin typeface="Arial Black" panose="020B0A04020102020204" pitchFamily="34" charset="0"/>
                <a:hlinkClick r:id="rId5"/>
              </a:rPr>
              <a:t>St. Clair College </a:t>
            </a:r>
          </a:p>
          <a:p>
            <a:pPr defTabSz="457200"/>
            <a:r>
              <a:rPr lang="en-US" sz="2800" dirty="0">
                <a:solidFill>
                  <a:srgbClr val="00693C"/>
                </a:solidFill>
                <a:latin typeface="Arial Black" panose="020B0A04020102020204" pitchFamily="34" charset="0"/>
                <a:hlinkClick r:id="rId5"/>
              </a:rPr>
              <a:t>EMERGENCY RESPONSE PLAN LINK</a:t>
            </a:r>
            <a:endParaRPr lang="en-US" sz="2800" dirty="0">
              <a:solidFill>
                <a:srgbClr val="00693C"/>
              </a:solidFill>
              <a:latin typeface="Arial Black" panose="020B0A04020102020204" pitchFamily="34" charset="0"/>
            </a:endParaRPr>
          </a:p>
        </p:txBody>
      </p:sp>
      <p:pic>
        <p:nvPicPr>
          <p:cNvPr id="3" name="Picture 2">
            <a:hlinkClick r:id="rId6"/>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1560" y="236982"/>
            <a:ext cx="4036072" cy="6276939"/>
          </a:xfrm>
          <a:prstGeom prst="rect">
            <a:avLst/>
          </a:prstGeom>
        </p:spPr>
      </p:pic>
      <p:pic>
        <p:nvPicPr>
          <p:cNvPr id="7" name="Picture 6">
            <a:hlinkClick r:id="rId6"/>
          </p:cNvPr>
          <p:cNvPicPr>
            <a:picLocks noChangeAspect="1"/>
          </p:cNvPicPr>
          <p:nvPr/>
        </p:nvPicPr>
        <p:blipFill>
          <a:blip r:embed="rId8">
            <a:extLst>
              <a:ext uri="{28A0092B-C50C-407E-A947-70E740481C1C}">
                <a14:useLocalDpi xmlns:a14="http://schemas.microsoft.com/office/drawing/2010/main" val="0"/>
              </a:ext>
            </a:extLst>
          </a:blip>
          <a:srcRect t="740" b="740"/>
          <a:stretch/>
        </p:blipFill>
        <p:spPr>
          <a:xfrm>
            <a:off x="4588103" y="236983"/>
            <a:ext cx="4105458" cy="6276939"/>
          </a:xfrm>
          <a:prstGeom prst="rect">
            <a:avLst/>
          </a:prstGeom>
        </p:spPr>
      </p:pic>
      <p:sp>
        <p:nvSpPr>
          <p:cNvPr id="6" name="Rectangle 5"/>
          <p:cNvSpPr/>
          <p:nvPr/>
        </p:nvSpPr>
        <p:spPr>
          <a:xfrm>
            <a:off x="8854385" y="2903503"/>
            <a:ext cx="2138080" cy="163121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000" b="1" i="1" dirty="0">
                <a:solidFill>
                  <a:prstClr val="black"/>
                </a:solidFill>
                <a:latin typeface="Arial" panose="020B0604020202020204" pitchFamily="34" charset="0"/>
                <a:ea typeface="Times New Roman" panose="02020603050405020304" pitchFamily="18" charset="0"/>
                <a:cs typeface="Arial" panose="020B0604020202020204" pitchFamily="34" charset="0"/>
              </a:rPr>
              <a:t>Please click on the images to download and print for your office</a:t>
            </a:r>
          </a:p>
        </p:txBody>
      </p:sp>
      <p:pic>
        <p:nvPicPr>
          <p:cNvPr id="15" name="Audio 14">
            <a:hlinkClick r:id="" action="ppaction://media"/>
            <a:extLst>
              <a:ext uri="{FF2B5EF4-FFF2-40B4-BE49-F238E27FC236}">
                <a16:creationId xmlns:a16="http://schemas.microsoft.com/office/drawing/2014/main" id="{F8026B2A-26F9-4F68-AEA5-769433DE9E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D86D38-C4C4-0F1A-1647-22F575B9D856}"/>
              </a:ext>
            </a:extLst>
          </p:cNvPr>
          <p:cNvSpPr txBox="1"/>
          <p:nvPr/>
        </p:nvSpPr>
        <p:spPr>
          <a:xfrm>
            <a:off x="7234719" y="1207213"/>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096157339"/>
      </p:ext>
    </p:extLst>
  </p:cSld>
  <p:clrMapOvr>
    <a:masterClrMapping/>
  </p:clrMapOvr>
  <mc:AlternateContent xmlns:mc="http://schemas.openxmlformats.org/markup-compatibility/2006" xmlns:p14="http://schemas.microsoft.com/office/powerpoint/2010/main">
    <mc:Choice Requires="p14">
      <p:transition spd="slow" p14:dur="2000" advTm="19529"/>
    </mc:Choice>
    <mc:Fallback xmlns="">
      <p:transition spd="slow" advTm="1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 – Click the sound icon below to hear the words.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632311"/>
          </a:xfrm>
          <a:prstGeom prst="rect">
            <a:avLst/>
          </a:prstGeom>
        </p:spPr>
        <p:txBody>
          <a:bodyPr wrap="square">
            <a:spAutoFit/>
          </a:bodyPr>
          <a:lstStyle/>
          <a:p>
            <a:pPr defTabSz="457200"/>
            <a:r>
              <a:rPr lang="en-US" sz="2400" dirty="0">
                <a:solidFill>
                  <a:prstClr val="black"/>
                </a:solidFill>
              </a:rPr>
              <a:t>The College has an emergency communication system called Alertus and the mobile app, AlertAware.  In an emergency situation, Security will make every attempt to send a message via Alertus and AlertAware to inform the College Community of the situation and provide immediate and follow up information.  </a:t>
            </a:r>
          </a:p>
          <a:p>
            <a:pPr defTabSz="457200"/>
            <a:endParaRPr lang="en-US" sz="2400" dirty="0">
              <a:solidFill>
                <a:prstClr val="black"/>
              </a:solidFill>
            </a:endParaRPr>
          </a:p>
          <a:p>
            <a:pPr defTabSz="457200"/>
            <a:r>
              <a:rPr lang="en-US" sz="2400" dirty="0">
                <a:solidFill>
                  <a:prstClr val="black"/>
                </a:solidFill>
              </a:rPr>
              <a:t>Alertus/AlertAware messaging will be sent to all College computers, computer screens in hallways and to your cell phone if you have subscribed (see next slide for instructions)</a:t>
            </a:r>
          </a:p>
          <a:p>
            <a:pPr defTabSz="457200"/>
            <a:endParaRPr lang="en-US" sz="2400" dirty="0">
              <a:solidFill>
                <a:prstClr val="black"/>
              </a:solidFill>
            </a:endParaRPr>
          </a:p>
          <a:p>
            <a:pPr defTabSz="457200"/>
            <a:r>
              <a:rPr lang="en-US" sz="2400" dirty="0">
                <a:solidFill>
                  <a:prstClr val="black"/>
                </a:solidFill>
              </a:rPr>
              <a:t>Messaging will also be sent out via the Voice Communication system where available.</a:t>
            </a:r>
          </a:p>
          <a:p>
            <a:pPr defTabSz="457200"/>
            <a:endParaRPr lang="en-US" sz="2400" dirty="0">
              <a:solidFill>
                <a:prstClr val="black"/>
              </a:solidFill>
            </a:endParaRPr>
          </a:p>
          <a:p>
            <a:pPr defTabSz="457200"/>
            <a:r>
              <a:rPr lang="en-US" sz="2400" dirty="0">
                <a:solidFill>
                  <a:prstClr val="black"/>
                </a:solidFill>
              </a:rPr>
              <a:t>Official College messaging will always be posted on the College web page.</a:t>
            </a:r>
          </a:p>
        </p:txBody>
      </p:sp>
      <p:pic>
        <p:nvPicPr>
          <p:cNvPr id="13" name="Audio 12">
            <a:hlinkClick r:id="" action="ppaction://media"/>
            <a:extLst>
              <a:ext uri="{FF2B5EF4-FFF2-40B4-BE49-F238E27FC236}">
                <a16:creationId xmlns:a16="http://schemas.microsoft.com/office/drawing/2014/main" id="{0CE6BF8C-31E7-4DE0-B999-261C6ECE58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3836851"/>
      </p:ext>
    </p:extLst>
  </p:cSld>
  <p:clrMapOvr>
    <a:masterClrMapping/>
  </p:clrMapOvr>
  <mc:AlternateContent xmlns:mc="http://schemas.openxmlformats.org/markup-compatibility/2006" xmlns:p14="http://schemas.microsoft.com/office/powerpoint/2010/main">
    <mc:Choice Requires="p14">
      <p:transition spd="slow" p14:dur="2000" advTm="33381"/>
    </mc:Choice>
    <mc:Fallback xmlns="">
      <p:transition spd="slow" advTm="3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93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8763" y="5559558"/>
            <a:ext cx="1215828" cy="1218680"/>
          </a:xfrm>
          <a:prstGeom prst="rect">
            <a:avLst/>
          </a:prstGeom>
          <a:ln w="88900" cap="sq" cmpd="thickThin">
            <a:solidFill>
              <a:srgbClr val="FDC82F"/>
            </a:solidFill>
            <a:prstDash val="solid"/>
            <a:miter lim="800000"/>
          </a:ln>
          <a:effectLst>
            <a:innerShdw blurRad="76200">
              <a:srgbClr val="000000"/>
            </a:innerShdw>
          </a:effectLst>
        </p:spPr>
      </p:pic>
      <p:grpSp>
        <p:nvGrpSpPr>
          <p:cNvPr id="12" name="Group 11"/>
          <p:cNvGrpSpPr/>
          <p:nvPr/>
        </p:nvGrpSpPr>
        <p:grpSpPr>
          <a:xfrm>
            <a:off x="195723" y="478668"/>
            <a:ext cx="10403054" cy="5690230"/>
            <a:chOff x="244884" y="869693"/>
            <a:chExt cx="10403054" cy="5690230"/>
          </a:xfrm>
        </p:grpSpPr>
        <p:grpSp>
          <p:nvGrpSpPr>
            <p:cNvPr id="10" name="Group 9"/>
            <p:cNvGrpSpPr/>
            <p:nvPr/>
          </p:nvGrpSpPr>
          <p:grpSpPr>
            <a:xfrm>
              <a:off x="244884" y="869693"/>
              <a:ext cx="10403054" cy="5690230"/>
              <a:chOff x="146562" y="250261"/>
              <a:chExt cx="10403054" cy="5690230"/>
            </a:xfrm>
          </p:grpSpPr>
          <p:pic>
            <p:nvPicPr>
              <p:cNvPr id="2" name="Picture 1">
                <a:hlinkClick r:id="rId5"/>
              </p:cNvPr>
              <p:cNvPicPr>
                <a:picLocks noChangeAspect="1"/>
              </p:cNvPicPr>
              <p:nvPr/>
            </p:nvPicPr>
            <p:blipFill>
              <a:blip r:embed="rId6"/>
              <a:stretch>
                <a:fillRect/>
              </a:stretch>
            </p:blipFill>
            <p:spPr>
              <a:xfrm>
                <a:off x="146562" y="250261"/>
                <a:ext cx="3806006" cy="3509005"/>
              </a:xfrm>
              <a:prstGeom prst="rect">
                <a:avLst/>
              </a:prstGeom>
            </p:spPr>
          </p:pic>
          <p:pic>
            <p:nvPicPr>
              <p:cNvPr id="6" name="Picture 5">
                <a:hlinkClick r:id="rId5"/>
              </p:cNvPr>
              <p:cNvPicPr>
                <a:picLocks noChangeAspect="1"/>
              </p:cNvPicPr>
              <p:nvPr/>
            </p:nvPicPr>
            <p:blipFill>
              <a:blip r:embed="rId7"/>
              <a:stretch>
                <a:fillRect/>
              </a:stretch>
            </p:blipFill>
            <p:spPr>
              <a:xfrm>
                <a:off x="5615666" y="1301816"/>
                <a:ext cx="4933950" cy="2457450"/>
              </a:xfrm>
              <a:prstGeom prst="rect">
                <a:avLst/>
              </a:prstGeom>
            </p:spPr>
          </p:pic>
          <p:pic>
            <p:nvPicPr>
              <p:cNvPr id="8" name="Picture 7">
                <a:hlinkClick r:id="rId5"/>
              </p:cNvPr>
              <p:cNvPicPr>
                <a:picLocks noChangeAspect="1"/>
              </p:cNvPicPr>
              <p:nvPr/>
            </p:nvPicPr>
            <p:blipFill>
              <a:blip r:embed="rId8"/>
              <a:stretch>
                <a:fillRect/>
              </a:stretch>
            </p:blipFill>
            <p:spPr>
              <a:xfrm>
                <a:off x="5624665" y="3759266"/>
                <a:ext cx="4914900" cy="2181225"/>
              </a:xfrm>
              <a:prstGeom prst="rect">
                <a:avLst/>
              </a:prstGeom>
            </p:spPr>
          </p:pic>
          <p:pic>
            <p:nvPicPr>
              <p:cNvPr id="9" name="Picture 8">
                <a:hlinkClick r:id="rId5"/>
              </p:cNvPr>
              <p:cNvPicPr>
                <a:picLocks noChangeAspect="1"/>
              </p:cNvPicPr>
              <p:nvPr/>
            </p:nvPicPr>
            <p:blipFill>
              <a:blip r:embed="rId9"/>
              <a:stretch>
                <a:fillRect/>
              </a:stretch>
            </p:blipFill>
            <p:spPr>
              <a:xfrm>
                <a:off x="146562" y="3759266"/>
                <a:ext cx="5479154" cy="2181225"/>
              </a:xfrm>
              <a:prstGeom prst="rect">
                <a:avLst/>
              </a:prstGeom>
            </p:spPr>
          </p:pic>
        </p:grpSp>
        <p:sp>
          <p:nvSpPr>
            <p:cNvPr id="11" name="Rectangle 10"/>
            <p:cNvSpPr/>
            <p:nvPr/>
          </p:nvSpPr>
          <p:spPr>
            <a:xfrm>
              <a:off x="3323303" y="869693"/>
              <a:ext cx="7324635"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Please click on the </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hlinkClick r:id="rId5"/>
                </a:rPr>
                <a:t>image</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 for additional information</a:t>
              </a:r>
            </a:p>
          </p:txBody>
        </p:sp>
      </p:grpSp>
      <p:pic>
        <p:nvPicPr>
          <p:cNvPr id="15" name="Audio 14">
            <a:hlinkClick r:id="" action="ppaction://media"/>
            <a:extLst>
              <a:ext uri="{FF2B5EF4-FFF2-40B4-BE49-F238E27FC236}">
                <a16:creationId xmlns:a16="http://schemas.microsoft.com/office/drawing/2014/main" id="{B50DECBD-86E0-4B9E-82FA-B6870FBDA9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3499801"/>
      </p:ext>
    </p:extLst>
  </p:cSld>
  <p:clrMapOvr>
    <a:masterClrMapping/>
  </p:clrMapOvr>
  <mc:AlternateContent xmlns:mc="http://schemas.openxmlformats.org/markup-compatibility/2006" xmlns:p14="http://schemas.microsoft.com/office/powerpoint/2010/main">
    <mc:Choice Requires="p14">
      <p:transition spd="slow" p14:dur="2000" advTm="25964"/>
    </mc:Choice>
    <mc:Fallback xmlns="">
      <p:transition spd="slow" advTm="25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6678751"/>
          </a:xfrm>
          <a:prstGeom prst="rect">
            <a:avLst/>
          </a:prstGeom>
        </p:spPr>
        <p:txBody>
          <a:bodyPr wrap="square">
            <a:spAutoFit/>
          </a:bodyPr>
          <a:lstStyle/>
          <a:p>
            <a:pPr defTabSz="457200"/>
            <a:r>
              <a:rPr lang="en-US" sz="2400" dirty="0">
                <a:solidFill>
                  <a:prstClr val="black"/>
                </a:solidFill>
              </a:rPr>
              <a:t>Reporting Emergencies</a:t>
            </a:r>
          </a:p>
          <a:p>
            <a:pPr defTabSz="457200"/>
            <a:endParaRPr lang="en-US" dirty="0">
              <a:solidFill>
                <a:prstClr val="black"/>
              </a:solidFill>
            </a:endParaRPr>
          </a:p>
          <a:p>
            <a:pPr defTabSz="457200"/>
            <a:r>
              <a:rPr lang="en-US" sz="2000" dirty="0">
                <a:solidFill>
                  <a:prstClr val="black"/>
                </a:solidFill>
              </a:rPr>
              <a:t>Report Emergencies using College internal phones as follows:</a:t>
            </a:r>
          </a:p>
          <a:p>
            <a:pPr marL="800100" lvl="1" indent="-342900" defTabSz="457200">
              <a:buFont typeface="Wingdings" panose="05000000000000000000" pitchFamily="2" charset="2"/>
              <a:buChar char="§"/>
            </a:pPr>
            <a:r>
              <a:rPr lang="en-US" sz="2000" dirty="0">
                <a:solidFill>
                  <a:prstClr val="black"/>
                </a:solidFill>
              </a:rPr>
              <a:t>South and Downtown Campus – 4911</a:t>
            </a:r>
          </a:p>
          <a:p>
            <a:pPr marL="800100" lvl="1" indent="-342900" defTabSz="457200">
              <a:buFont typeface="Wingdings" panose="05000000000000000000" pitchFamily="2" charset="2"/>
              <a:buChar char="§"/>
            </a:pPr>
            <a:r>
              <a:rPr lang="en-US" sz="2000" dirty="0">
                <a:solidFill>
                  <a:prstClr val="black"/>
                </a:solidFill>
              </a:rPr>
              <a:t>Chatham Campus – 3911</a:t>
            </a:r>
          </a:p>
          <a:p>
            <a:pPr marL="800100" lvl="1" indent="-342900" defTabSz="457200">
              <a:buFont typeface="Wingdings" panose="05000000000000000000" pitchFamily="2" charset="2"/>
              <a:buChar char="§"/>
            </a:pPr>
            <a:r>
              <a:rPr lang="en-US" sz="2000" dirty="0">
                <a:solidFill>
                  <a:prstClr val="black"/>
                </a:solidFill>
              </a:rPr>
              <a:t>Other locations – 911 and follow up with South Campus Security at 519-972-2741</a:t>
            </a:r>
          </a:p>
          <a:p>
            <a:pPr lvl="1" defTabSz="457200"/>
            <a:endParaRPr lang="en-US" sz="2000" dirty="0">
              <a:solidFill>
                <a:prstClr val="black"/>
              </a:solidFill>
            </a:endParaRPr>
          </a:p>
          <a:p>
            <a:pPr defTabSz="457200"/>
            <a:r>
              <a:rPr lang="en-US" sz="2000" dirty="0">
                <a:solidFill>
                  <a:prstClr val="black"/>
                </a:solidFill>
              </a:rPr>
              <a:t>Report using Alertus/AlertAware</a:t>
            </a:r>
          </a:p>
          <a:p>
            <a:pPr marL="800100" lvl="1" indent="-342900" defTabSz="457200">
              <a:buFont typeface="Wingdings" panose="05000000000000000000" pitchFamily="2" charset="2"/>
              <a:buChar char="§"/>
            </a:pPr>
            <a:r>
              <a:rPr lang="en-US" sz="2000" dirty="0">
                <a:solidFill>
                  <a:prstClr val="black"/>
                </a:solidFill>
              </a:rPr>
              <a:t>You can report an emergency or any Security situation to Security by way of Alertus. Staff have panic buttons on their computers that they can use to alert Security via the Alertus Desktop Notifier.</a:t>
            </a:r>
          </a:p>
          <a:p>
            <a:pPr marL="800100" lvl="1" indent="-342900" defTabSz="457200">
              <a:buFont typeface="Wingdings" panose="05000000000000000000" pitchFamily="2" charset="2"/>
              <a:buChar char="§"/>
            </a:pPr>
            <a:r>
              <a:rPr lang="en-US" sz="2000" dirty="0">
                <a:solidFill>
                  <a:prstClr val="black"/>
                </a:solidFill>
              </a:rPr>
              <a:t>Staff and students who subscribe to the AlertAware App can also use the App to alert Security to a situation</a:t>
            </a:r>
          </a:p>
          <a:p>
            <a:pPr lvl="1" defTabSz="457200"/>
            <a:endParaRPr lang="en-US" sz="2000" dirty="0">
              <a:solidFill>
                <a:prstClr val="black"/>
              </a:solidFill>
            </a:endParaRPr>
          </a:p>
          <a:p>
            <a:pPr defTabSz="457200"/>
            <a:r>
              <a:rPr lang="en-US" sz="2000" dirty="0">
                <a:solidFill>
                  <a:prstClr val="black"/>
                </a:solidFill>
              </a:rPr>
              <a:t>Always identify your campus, room/location and the situation details.</a:t>
            </a:r>
          </a:p>
          <a:p>
            <a:pPr lvl="1" defTabSz="457200"/>
            <a:endParaRPr lang="en-US" dirty="0">
              <a:solidFill>
                <a:prstClr val="black"/>
              </a:solidFill>
            </a:endParaRPr>
          </a:p>
          <a:p>
            <a:pPr lvl="1" defTabSz="457200"/>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endParaRPr lang="en-US" dirty="0">
              <a:solidFill>
                <a:prstClr val="black"/>
              </a:solidFill>
            </a:endParaRPr>
          </a:p>
        </p:txBody>
      </p:sp>
      <p:pic>
        <p:nvPicPr>
          <p:cNvPr id="10" name="Audio 9">
            <a:hlinkClick r:id="" action="ppaction://media"/>
            <a:extLst>
              <a:ext uri="{FF2B5EF4-FFF2-40B4-BE49-F238E27FC236}">
                <a16:creationId xmlns:a16="http://schemas.microsoft.com/office/drawing/2014/main" id="{D6EB11B4-12C5-4BF9-A143-CA30D26568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0395457"/>
      </p:ext>
    </p:extLst>
  </p:cSld>
  <p:clrMapOvr>
    <a:masterClrMapping/>
  </p:clrMapOvr>
  <mc:AlternateContent xmlns:mc="http://schemas.openxmlformats.org/markup-compatibility/2006" xmlns:p14="http://schemas.microsoft.com/office/powerpoint/2010/main">
    <mc:Choice Requires="p14">
      <p:transition spd="slow" p14:dur="2000" advTm="48183"/>
    </mc:Choice>
    <mc:Fallback xmlns="">
      <p:transition spd="slow" advTm="4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3016210"/>
          </a:xfrm>
          <a:prstGeom prst="rect">
            <a:avLst/>
          </a:prstGeom>
        </p:spPr>
        <p:txBody>
          <a:bodyPr wrap="square">
            <a:spAutoFit/>
          </a:bodyPr>
          <a:lstStyle/>
          <a:p>
            <a:pPr defTabSz="457200"/>
            <a:r>
              <a:rPr lang="en-US" sz="2800" b="1" dirty="0">
                <a:solidFill>
                  <a:prstClr val="black"/>
                </a:solidFill>
              </a:rPr>
              <a:t>Fire Emergencies </a:t>
            </a:r>
          </a:p>
          <a:p>
            <a:pPr marL="742950" lvl="1" indent="-285750" defTabSz="457200">
              <a:buFont typeface="Wingdings" panose="05000000000000000000" pitchFamily="2" charset="2"/>
              <a:buChar char="§"/>
            </a:pPr>
            <a:r>
              <a:rPr lang="en-US" dirty="0">
                <a:solidFill>
                  <a:prstClr val="black"/>
                </a:solidFill>
              </a:rPr>
              <a:t>Buildings with </a:t>
            </a:r>
            <a:r>
              <a:rPr lang="en-US" dirty="0">
                <a:solidFill>
                  <a:srgbClr val="FF0000"/>
                </a:solidFill>
              </a:rPr>
              <a:t>one (1) stage alarms </a:t>
            </a:r>
            <a:r>
              <a:rPr lang="en-US" dirty="0">
                <a:solidFill>
                  <a:prstClr val="black"/>
                </a:solidFill>
              </a:rPr>
              <a:t>– Everyone must evacuate upon hearing the fire alarm.  </a:t>
            </a:r>
          </a:p>
          <a:p>
            <a:pPr marL="1200150" lvl="2" indent="-285750" defTabSz="457200">
              <a:buFont typeface="Wingdings" panose="05000000000000000000" pitchFamily="2" charset="2"/>
              <a:buChar char="§"/>
            </a:pPr>
            <a:r>
              <a:rPr lang="en-US" dirty="0">
                <a:solidFill>
                  <a:prstClr val="black"/>
                </a:solidFill>
              </a:rPr>
              <a:t>Chatham Campus Main Building</a:t>
            </a:r>
          </a:p>
          <a:p>
            <a:pPr marL="1200150" lvl="2" indent="-285750" defTabSz="457200">
              <a:buFont typeface="Wingdings" panose="05000000000000000000" pitchFamily="2" charset="2"/>
              <a:buChar char="§"/>
            </a:pPr>
            <a:r>
              <a:rPr lang="en-US" dirty="0">
                <a:solidFill>
                  <a:prstClr val="black"/>
                </a:solidFill>
              </a:rPr>
              <a:t>Chatham National Powerline Training Centre</a:t>
            </a:r>
          </a:p>
          <a:p>
            <a:pPr marL="1200150" lvl="2" indent="-285750" defTabSz="457200">
              <a:buFont typeface="Wingdings" panose="05000000000000000000" pitchFamily="2" charset="2"/>
              <a:buChar char="§"/>
            </a:pPr>
            <a:r>
              <a:rPr lang="en-US" dirty="0">
                <a:solidFill>
                  <a:prstClr val="black"/>
                </a:solidFill>
              </a:rPr>
              <a:t>Chatham </a:t>
            </a:r>
            <a:r>
              <a:rPr lang="en-US" dirty="0" err="1">
                <a:solidFill>
                  <a:prstClr val="black"/>
                </a:solidFill>
              </a:rPr>
              <a:t>HealthPlex</a:t>
            </a:r>
            <a:endParaRPr lang="en-US" dirty="0">
              <a:solidFill>
                <a:prstClr val="black"/>
              </a:solidFill>
            </a:endParaRPr>
          </a:p>
          <a:p>
            <a:pPr marL="1200150" lvl="2" indent="-285750" defTabSz="457200">
              <a:buFont typeface="Wingdings" panose="05000000000000000000" pitchFamily="2" charset="2"/>
              <a:buChar char="§"/>
            </a:pPr>
            <a:r>
              <a:rPr lang="en-US" dirty="0">
                <a:solidFill>
                  <a:prstClr val="black"/>
                </a:solidFill>
              </a:rPr>
              <a:t>South Campus – CCIP and Truck and Coach Buildings</a:t>
            </a:r>
          </a:p>
          <a:p>
            <a:pPr marL="1200150" lvl="2"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Employees with sweeping duties will immediately carry out their duties as trained</a:t>
            </a:r>
          </a:p>
          <a:p>
            <a:pPr marL="742950" lvl="1"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Assemble in Evacuation Collection Areas</a:t>
            </a:r>
          </a:p>
        </p:txBody>
      </p:sp>
      <p:pic>
        <p:nvPicPr>
          <p:cNvPr id="12" name="Audio 11">
            <a:hlinkClick r:id="" action="ppaction://media"/>
            <a:extLst>
              <a:ext uri="{FF2B5EF4-FFF2-40B4-BE49-F238E27FC236}">
                <a16:creationId xmlns:a16="http://schemas.microsoft.com/office/drawing/2014/main" id="{7ED1E38C-C5D5-4E2B-A916-C3C567BD22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7307" y="2680262"/>
            <a:ext cx="609600" cy="609600"/>
          </a:xfrm>
          <a:prstGeom prst="rect">
            <a:avLst/>
          </a:prstGeom>
        </p:spPr>
      </p:pic>
    </p:spTree>
    <p:extLst>
      <p:ext uri="{BB962C8B-B14F-4D97-AF65-F5344CB8AC3E}">
        <p14:creationId xmlns:p14="http://schemas.microsoft.com/office/powerpoint/2010/main" val="3198155193"/>
      </p:ext>
    </p:extLst>
  </p:cSld>
  <p:clrMapOvr>
    <a:masterClrMapping/>
  </p:clrMapOvr>
  <mc:AlternateContent xmlns:mc="http://schemas.openxmlformats.org/markup-compatibility/2006" xmlns:p14="http://schemas.microsoft.com/office/powerpoint/2010/main">
    <mc:Choice Requires="p14">
      <p:transition spd="slow" p14:dur="2000" advTm="35942"/>
    </mc:Choice>
    <mc:Fallback xmlns="">
      <p:transition spd="slow" advTm="3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678204"/>
          </a:xfrm>
          <a:prstGeom prst="rect">
            <a:avLst/>
          </a:prstGeom>
        </p:spPr>
        <p:txBody>
          <a:bodyPr wrap="square">
            <a:spAutoFit/>
          </a:bodyPr>
          <a:lstStyle/>
          <a:p>
            <a:pPr defTabSz="457200"/>
            <a:r>
              <a:rPr lang="en-US" sz="2800" b="1" dirty="0">
                <a:solidFill>
                  <a:prstClr val="black"/>
                </a:solidFill>
              </a:rPr>
              <a:t>Fire Emergencies </a:t>
            </a:r>
          </a:p>
          <a:p>
            <a:pPr marL="742950" lvl="1" indent="-285750" defTabSz="457200">
              <a:buFont typeface="Wingdings" panose="05000000000000000000" pitchFamily="2" charset="2"/>
              <a:buChar char="§"/>
            </a:pPr>
            <a:r>
              <a:rPr lang="en-US" dirty="0">
                <a:solidFill>
                  <a:prstClr val="black"/>
                </a:solidFill>
              </a:rPr>
              <a:t>Buildings with </a:t>
            </a:r>
            <a:r>
              <a:rPr lang="en-US" dirty="0">
                <a:solidFill>
                  <a:srgbClr val="FF0000"/>
                </a:solidFill>
              </a:rPr>
              <a:t>two (2) stage alarms</a:t>
            </a:r>
          </a:p>
          <a:p>
            <a:pPr marL="1657350" lvl="3" indent="-285750" defTabSz="457200">
              <a:buFont typeface="Wingdings" panose="05000000000000000000" pitchFamily="2" charset="2"/>
              <a:buChar char="§"/>
            </a:pPr>
            <a:r>
              <a:rPr lang="en-US" dirty="0">
                <a:solidFill>
                  <a:prstClr val="black"/>
                </a:solidFill>
              </a:rPr>
              <a:t>South Campus – Main Building, Automotive, Powerhouse, G Building, FCEM, CAHS, </a:t>
            </a:r>
            <a:r>
              <a:rPr lang="en-US" dirty="0" err="1">
                <a:solidFill>
                  <a:prstClr val="black"/>
                </a:solidFill>
              </a:rPr>
              <a:t>SportsPlex</a:t>
            </a:r>
            <a:endParaRPr lang="en-US" dirty="0">
              <a:solidFill>
                <a:prstClr val="black"/>
              </a:solidFill>
            </a:endParaRPr>
          </a:p>
          <a:p>
            <a:pPr marL="1657350" lvl="3" indent="-285750" defTabSz="457200">
              <a:buFont typeface="Wingdings" panose="05000000000000000000" pitchFamily="2" charset="2"/>
              <a:buChar char="§"/>
            </a:pPr>
            <a:r>
              <a:rPr lang="en-US" dirty="0">
                <a:solidFill>
                  <a:prstClr val="black"/>
                </a:solidFill>
              </a:rPr>
              <a:t>St. Clair College Center for the Arts</a:t>
            </a:r>
          </a:p>
          <a:p>
            <a:pPr lvl="3" defTabSz="457200"/>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Upon hearing a first stage alarm (slow bells and voice communication will guide you), listen for additional information and be prepared to evacuate</a:t>
            </a:r>
          </a:p>
          <a:p>
            <a:pPr marL="742950" lvl="1"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Upon hearing a second stage alarm, everyone must evacuate</a:t>
            </a:r>
          </a:p>
          <a:p>
            <a:pPr marL="1200150" lvl="2"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Employees with sweeping duties will prepare to carry out their duties as trained when they hear </a:t>
            </a:r>
            <a:r>
              <a:rPr lang="en-US">
                <a:solidFill>
                  <a:prstClr val="black"/>
                </a:solidFill>
              </a:rPr>
              <a:t>the first </a:t>
            </a:r>
            <a:r>
              <a:rPr lang="en-US" dirty="0">
                <a:solidFill>
                  <a:prstClr val="black"/>
                </a:solidFill>
              </a:rPr>
              <a:t>stage alarm and begin to carry out duties upon hearing the second stage alarm</a:t>
            </a:r>
          </a:p>
          <a:p>
            <a:pPr marL="742950" lvl="1" indent="-285750" defTabSz="457200">
              <a:buFont typeface="Wingdings" panose="05000000000000000000" pitchFamily="2" charset="2"/>
              <a:buChar char="§"/>
            </a:pPr>
            <a:endParaRPr lang="en-US" dirty="0">
              <a:solidFill>
                <a:prstClr val="black"/>
              </a:solidFill>
            </a:endParaRPr>
          </a:p>
          <a:p>
            <a:pPr marL="742950" lvl="1" indent="-285750" defTabSz="457200">
              <a:buFont typeface="Wingdings" panose="05000000000000000000" pitchFamily="2" charset="2"/>
              <a:buChar char="§"/>
            </a:pPr>
            <a:r>
              <a:rPr lang="en-US" dirty="0">
                <a:solidFill>
                  <a:prstClr val="black"/>
                </a:solidFill>
              </a:rPr>
              <a:t>Assemble in Evacuation Collection Areas</a:t>
            </a:r>
          </a:p>
        </p:txBody>
      </p:sp>
      <p:pic>
        <p:nvPicPr>
          <p:cNvPr id="9" name="Audio 8">
            <a:hlinkClick r:id="" action="ppaction://media"/>
            <a:extLst>
              <a:ext uri="{FF2B5EF4-FFF2-40B4-BE49-F238E27FC236}">
                <a16:creationId xmlns:a16="http://schemas.microsoft.com/office/drawing/2014/main" id="{51011E6B-74ED-44C6-84BF-6EABF2BAC4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7431292"/>
      </p:ext>
    </p:extLst>
  </p:cSld>
  <p:clrMapOvr>
    <a:masterClrMapping/>
  </p:clrMapOvr>
  <mc:AlternateContent xmlns:mc="http://schemas.openxmlformats.org/markup-compatibility/2006" xmlns:p14="http://schemas.microsoft.com/office/powerpoint/2010/main">
    <mc:Choice Requires="p14">
      <p:transition spd="slow" p14:dur="2000" advTm="42299"/>
    </mc:Choice>
    <mc:Fallback xmlns="">
      <p:transition spd="slow" advTm="4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597795" y="1287326"/>
            <a:ext cx="10381954" cy="6555641"/>
          </a:xfrm>
          <a:prstGeom prst="rect">
            <a:avLst/>
          </a:prstGeom>
        </p:spPr>
        <p:txBody>
          <a:bodyPr wrap="square">
            <a:spAutoFit/>
          </a:bodyPr>
          <a:lstStyle/>
          <a:p>
            <a:pPr defTabSz="457200"/>
            <a:r>
              <a:rPr lang="en-US" sz="2800" b="1" dirty="0">
                <a:solidFill>
                  <a:prstClr val="black"/>
                </a:solidFill>
              </a:rPr>
              <a:t>Fire Emergencies </a:t>
            </a:r>
          </a:p>
          <a:p>
            <a:pPr defTabSz="457200"/>
            <a:endParaRPr lang="en-US" sz="2800" b="1" dirty="0">
              <a:solidFill>
                <a:prstClr val="black"/>
              </a:solidFill>
            </a:endParaRPr>
          </a:p>
          <a:p>
            <a:pPr defTabSz="457200"/>
            <a:r>
              <a:rPr lang="en-US" sz="2000" b="1" dirty="0">
                <a:solidFill>
                  <a:prstClr val="black"/>
                </a:solidFill>
              </a:rPr>
              <a:t>South Campus Main Building</a:t>
            </a:r>
          </a:p>
          <a:p>
            <a:pPr defTabSz="457200"/>
            <a:r>
              <a:rPr lang="en-US" sz="2000" b="1" dirty="0">
                <a:solidFill>
                  <a:srgbClr val="0070C0"/>
                </a:solidFill>
              </a:rPr>
              <a:t>Important Notes: </a:t>
            </a:r>
            <a:r>
              <a:rPr lang="en-US" sz="2000" dirty="0">
                <a:solidFill>
                  <a:prstClr val="black"/>
                </a:solidFill>
              </a:rPr>
              <a:t>The main building on South Campus is divided up into fire zones.  Zones are noted by colour and are identified by signage throughout the building.  When one zone goes into first stage alarm, the others do not.  Once that zone goes into second stage alarm (evacuation), adjacent zones go into first stage.  This cascades to each zone.  The College Emergency Response team is activated on first stage and if a false alarm, can stop the cascading and need for evacuation.</a:t>
            </a:r>
          </a:p>
          <a:p>
            <a:pPr defTabSz="457200"/>
            <a:endParaRPr lang="en-US" sz="2000" dirty="0">
              <a:solidFill>
                <a:prstClr val="black"/>
              </a:solidFill>
            </a:endParaRPr>
          </a:p>
          <a:p>
            <a:pPr defTabSz="457200"/>
            <a:r>
              <a:rPr lang="en-US" sz="2000" b="1" dirty="0">
                <a:solidFill>
                  <a:prstClr val="black"/>
                </a:solidFill>
              </a:rPr>
              <a:t>St. Clair College Centre for the Arts</a:t>
            </a:r>
          </a:p>
          <a:p>
            <a:pPr defTabSz="457200"/>
            <a:r>
              <a:rPr lang="en-US" sz="2000" b="1" dirty="0">
                <a:solidFill>
                  <a:srgbClr val="0070C0"/>
                </a:solidFill>
              </a:rPr>
              <a:t>Important Notes: </a:t>
            </a:r>
            <a:r>
              <a:rPr lang="en-US" sz="2000" dirty="0">
                <a:solidFill>
                  <a:prstClr val="black"/>
                </a:solidFill>
              </a:rPr>
              <a:t>The basement extends under the adjacent hotel.  Once you pass through the double doors, you are under the hotel’s fire alarm system and need to follow the directions as posted.  Move into the College section of the basement or exit through the emergency exits</a:t>
            </a:r>
          </a:p>
          <a:p>
            <a:pPr defTabSz="457200"/>
            <a:endParaRPr lang="en-US" sz="2000"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p:txBody>
      </p:sp>
      <p:pic>
        <p:nvPicPr>
          <p:cNvPr id="9" name="Audio 8">
            <a:hlinkClick r:id="" action="ppaction://media"/>
            <a:extLst>
              <a:ext uri="{FF2B5EF4-FFF2-40B4-BE49-F238E27FC236}">
                <a16:creationId xmlns:a16="http://schemas.microsoft.com/office/drawing/2014/main" id="{4A2D4992-B174-4C61-9452-1623D93A03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5779393"/>
      </p:ext>
    </p:extLst>
  </p:cSld>
  <p:clrMapOvr>
    <a:masterClrMapping/>
  </p:clrMapOvr>
  <mc:AlternateContent xmlns:mc="http://schemas.openxmlformats.org/markup-compatibility/2006" xmlns:p14="http://schemas.microsoft.com/office/powerpoint/2010/main">
    <mc:Choice Requires="p14">
      <p:transition spd="slow" p14:dur="2000" advTm="53176"/>
    </mc:Choice>
    <mc:Fallback xmlns="">
      <p:transition spd="slow" advTm="5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5478423"/>
          </a:xfrm>
          <a:prstGeom prst="rect">
            <a:avLst/>
          </a:prstGeom>
        </p:spPr>
        <p:txBody>
          <a:bodyPr wrap="square">
            <a:spAutoFit/>
          </a:bodyPr>
          <a:lstStyle/>
          <a:p>
            <a:pPr defTabSz="457200"/>
            <a:r>
              <a:rPr lang="en-US" sz="2800" b="1" dirty="0">
                <a:solidFill>
                  <a:prstClr val="black"/>
                </a:solidFill>
              </a:rPr>
              <a:t>Fire Emergencies </a:t>
            </a:r>
          </a:p>
          <a:p>
            <a:pPr defTabSz="457200"/>
            <a:endParaRPr lang="en-US" sz="2800" b="1" dirty="0">
              <a:solidFill>
                <a:prstClr val="black"/>
              </a:solidFill>
            </a:endParaRPr>
          </a:p>
          <a:p>
            <a:pPr defTabSz="457200"/>
            <a:r>
              <a:rPr lang="en-US" sz="2000" b="1" dirty="0">
                <a:solidFill>
                  <a:prstClr val="black"/>
                </a:solidFill>
              </a:rPr>
              <a:t>College Community Members with Mobility Concerns</a:t>
            </a:r>
          </a:p>
          <a:p>
            <a:pPr lvl="1" defTabSz="457200">
              <a:lnSpc>
                <a:spcPct val="150000"/>
              </a:lnSpc>
            </a:pPr>
            <a:r>
              <a:rPr lang="en-US" sz="2000" dirty="0">
                <a:solidFill>
                  <a:prstClr val="black"/>
                </a:solidFill>
              </a:rPr>
              <a:t>The College has identified in several stairwells, which are marked, an area of safety for you to assemble if not on the first floor.  Emergency Wardens </a:t>
            </a:r>
            <a:r>
              <a:rPr lang="en-US" sz="2000" i="1" dirty="0">
                <a:solidFill>
                  <a:prstClr val="black"/>
                </a:solidFill>
              </a:rPr>
              <a:t>(Sweepers)</a:t>
            </a:r>
            <a:r>
              <a:rPr lang="en-US" sz="2000" dirty="0">
                <a:solidFill>
                  <a:prstClr val="black"/>
                </a:solidFill>
              </a:rPr>
              <a:t>, the College emergency response team and emergency responders will be checking each area and assist in the evacuation as necessary.  Please connect with Security to develop an emergency evacuation plan specific to you.</a:t>
            </a:r>
          </a:p>
          <a:p>
            <a:pPr defTabSz="457200"/>
            <a:endParaRPr lang="en-US" sz="2000" dirty="0">
              <a:solidFill>
                <a:prstClr val="black"/>
              </a:solidFill>
            </a:endParaRPr>
          </a:p>
          <a:p>
            <a:pPr defTabSz="457200"/>
            <a:endParaRPr lang="en-US" sz="2000"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a:p>
            <a:pPr defTabSz="457200"/>
            <a:endParaRPr lang="en-US" sz="2800" b="1" dirty="0">
              <a:solidFill>
                <a:prstClr val="black"/>
              </a:solidFill>
            </a:endParaRPr>
          </a:p>
        </p:txBody>
      </p:sp>
      <p:pic>
        <p:nvPicPr>
          <p:cNvPr id="11" name="Audio 10">
            <a:hlinkClick r:id="" action="ppaction://media"/>
            <a:extLst>
              <a:ext uri="{FF2B5EF4-FFF2-40B4-BE49-F238E27FC236}">
                <a16:creationId xmlns:a16="http://schemas.microsoft.com/office/drawing/2014/main" id="{544F00CD-B6FD-4767-9A83-A6EF8BC762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4261746"/>
      </p:ext>
    </p:extLst>
  </p:cSld>
  <p:clrMapOvr>
    <a:masterClrMapping/>
  </p:clrMapOvr>
  <mc:AlternateContent xmlns:mc="http://schemas.openxmlformats.org/markup-compatibility/2006" xmlns:p14="http://schemas.microsoft.com/office/powerpoint/2010/main">
    <mc:Choice Requires="p14">
      <p:transition spd="slow" p14:dur="2000" advTm="28251"/>
    </mc:Choice>
    <mc:Fallback xmlns="">
      <p:transition spd="slow" advTm="2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693C">
            <a:alpha val="25000"/>
          </a:srgbClr>
        </a:solidFill>
        <a:effectLst/>
      </p:bgPr>
    </p:bg>
    <p:spTree>
      <p:nvGrpSpPr>
        <p:cNvPr id="1" name=""/>
        <p:cNvGrpSpPr/>
        <p:nvPr/>
      </p:nvGrpSpPr>
      <p:grpSpPr>
        <a:xfrm>
          <a:off x="0" y="0"/>
          <a:ext cx="0" cy="0"/>
          <a:chOff x="0" y="0"/>
          <a:chExt cx="0" cy="0"/>
        </a:xfrm>
      </p:grpSpPr>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6239" y="5579560"/>
            <a:ext cx="1195872" cy="1198677"/>
          </a:xfrm>
          <a:prstGeom prst="ellipse">
            <a:avLst/>
          </a:prstGeom>
          <a:ln w="63500" cap="rnd">
            <a:solidFill>
              <a:srgbClr val="FDC82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381296" y="1201583"/>
            <a:ext cx="9328312" cy="1077218"/>
          </a:xfrm>
          <a:prstGeom prst="rect">
            <a:avLst/>
          </a:prstGeom>
        </p:spPr>
        <p:txBody>
          <a:bodyPr wrap="square">
            <a:spAutoFit/>
          </a:bodyPr>
          <a:lstStyle/>
          <a:p>
            <a:pPr defTabSz="457200"/>
            <a:endParaRPr lang="en-US" sz="3200" dirty="0">
              <a:solidFill>
                <a:prstClr val="black"/>
              </a:solidFill>
              <a:latin typeface="Arial" panose="020B0604020202020204" pitchFamily="34" charset="0"/>
              <a:cs typeface="Arial" panose="020B0604020202020204" pitchFamily="34" charset="0"/>
            </a:endParaRPr>
          </a:p>
          <a:p>
            <a:pPr defTabSz="457200">
              <a:spcAft>
                <a:spcPts val="900"/>
              </a:spcAft>
            </a:pP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9976338" y="128954"/>
            <a:ext cx="2051539" cy="2616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defTabSz="457200"/>
            <a:r>
              <a:rPr lang="en-US" sz="1100" dirty="0">
                <a:solidFill>
                  <a:prstClr val="black"/>
                </a:solidFill>
                <a:latin typeface="Arial Black" panose="020B0A04020102020204" pitchFamily="34" charset="0"/>
                <a:hlinkClick r:id="rId6"/>
              </a:rPr>
              <a:t>ADDITIONAL INFO LINK</a:t>
            </a:r>
            <a:endParaRPr lang="en-US" sz="1100" dirty="0">
              <a:solidFill>
                <a:prstClr val="black"/>
              </a:solidFill>
              <a:latin typeface="Arial Black" panose="020B0A04020102020204" pitchFamily="34" charset="0"/>
            </a:endParaRPr>
          </a:p>
        </p:txBody>
      </p:sp>
      <p:sp>
        <p:nvSpPr>
          <p:cNvPr id="6" name="Rectangle 5"/>
          <p:cNvSpPr/>
          <p:nvPr/>
        </p:nvSpPr>
        <p:spPr>
          <a:xfrm>
            <a:off x="381296" y="503686"/>
            <a:ext cx="11467472"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457200"/>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Emergencies</a:t>
            </a:r>
            <a:endParaRPr lang="en-US" sz="2800" i="1" dirty="0">
              <a:solidFill>
                <a:srgbClr val="00693C"/>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solidFill>
                <a:prstClr val="black"/>
              </a:solidFill>
              <a:latin typeface="Arial" panose="020B0604020202020204" pitchFamily="34" charset="0"/>
            </a:endParaRPr>
          </a:p>
        </p:txBody>
      </p:sp>
      <p:sp>
        <p:nvSpPr>
          <p:cNvPr id="7" name="Rectangle 6"/>
          <p:cNvSpPr/>
          <p:nvPr/>
        </p:nvSpPr>
        <p:spPr>
          <a:xfrm>
            <a:off x="381296" y="1279089"/>
            <a:ext cx="10381954" cy="4524315"/>
          </a:xfrm>
          <a:prstGeom prst="rect">
            <a:avLst/>
          </a:prstGeom>
        </p:spPr>
        <p:txBody>
          <a:bodyPr wrap="square">
            <a:spAutoFit/>
          </a:bodyPr>
          <a:lstStyle/>
          <a:p>
            <a:pPr defTabSz="457200"/>
            <a:r>
              <a:rPr lang="en-US" sz="2800" b="1" dirty="0">
                <a:solidFill>
                  <a:prstClr val="black"/>
                </a:solidFill>
              </a:rPr>
              <a:t>Medical Emergencies</a:t>
            </a:r>
          </a:p>
          <a:p>
            <a:pPr marL="742950" lvl="1" indent="-285750" defTabSz="457200">
              <a:buFont typeface="Wingdings" panose="05000000000000000000" pitchFamily="2" charset="2"/>
              <a:buChar char="§"/>
            </a:pPr>
            <a:r>
              <a:rPr lang="en-US" sz="2000" dirty="0">
                <a:solidFill>
                  <a:prstClr val="black"/>
                </a:solidFill>
              </a:rPr>
              <a:t>Call the campus emergency line to get immediate medical help</a:t>
            </a:r>
          </a:p>
          <a:p>
            <a:pPr marL="1200150" lvl="2" indent="-285750" defTabSz="457200">
              <a:buFont typeface="Wingdings" panose="05000000000000000000" pitchFamily="2" charset="2"/>
              <a:buChar char="§"/>
            </a:pPr>
            <a:r>
              <a:rPr lang="en-US" sz="2000" dirty="0">
                <a:solidFill>
                  <a:prstClr val="black"/>
                </a:solidFill>
              </a:rPr>
              <a:t>Windsor Campuses – 4911</a:t>
            </a:r>
          </a:p>
          <a:p>
            <a:pPr marL="1200150" lvl="2" indent="-285750" defTabSz="457200">
              <a:buFont typeface="Wingdings" panose="05000000000000000000" pitchFamily="2" charset="2"/>
              <a:buChar char="§"/>
            </a:pPr>
            <a:r>
              <a:rPr lang="en-US" sz="2000" dirty="0">
                <a:solidFill>
                  <a:prstClr val="black"/>
                </a:solidFill>
              </a:rPr>
              <a:t>Chatham Campus – 3911</a:t>
            </a:r>
          </a:p>
          <a:p>
            <a:pPr marL="1200150" lvl="2"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Security and where and if possible, the Campus Health Nurse, will respond</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An ambulance will be called by Security.  If you call an ambulance, call Security and tell them</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If critical injury results, secure the scene.  No further work in the area is permitted. Security will initiate the Critical Injury Protocol</a:t>
            </a:r>
          </a:p>
          <a:p>
            <a:pPr marL="742950" lvl="1" indent="-285750" defTabSz="457200">
              <a:buFont typeface="Wingdings" panose="05000000000000000000" pitchFamily="2" charset="2"/>
              <a:buChar char="§"/>
            </a:pPr>
            <a:endParaRPr lang="en-US" sz="2000" dirty="0">
              <a:solidFill>
                <a:prstClr val="black"/>
              </a:solidFill>
            </a:endParaRPr>
          </a:p>
          <a:p>
            <a:pPr marL="742950" lvl="1" indent="-285750" defTabSz="457200">
              <a:buFont typeface="Wingdings" panose="05000000000000000000" pitchFamily="2" charset="2"/>
              <a:buChar char="§"/>
            </a:pPr>
            <a:r>
              <a:rPr lang="en-US" sz="2000" dirty="0">
                <a:solidFill>
                  <a:prstClr val="black"/>
                </a:solidFill>
              </a:rPr>
              <a:t>Complete an Incident and Investigation Form </a:t>
            </a:r>
          </a:p>
        </p:txBody>
      </p:sp>
      <p:pic>
        <p:nvPicPr>
          <p:cNvPr id="16" name="Audio 15">
            <a:hlinkClick r:id="" action="ppaction://media"/>
            <a:extLst>
              <a:ext uri="{FF2B5EF4-FFF2-40B4-BE49-F238E27FC236}">
                <a16:creationId xmlns:a16="http://schemas.microsoft.com/office/drawing/2014/main" id="{00A03E56-A630-483E-9E43-23780260DE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9899622"/>
      </p:ext>
    </p:extLst>
  </p:cSld>
  <p:clrMapOvr>
    <a:masterClrMapping/>
  </p:clrMapOvr>
  <mc:AlternateContent xmlns:mc="http://schemas.openxmlformats.org/markup-compatibility/2006" xmlns:p14="http://schemas.microsoft.com/office/powerpoint/2010/main">
    <mc:Choice Requires="p14">
      <p:transition spd="slow" p14:dur="2000" advTm="35334"/>
    </mc:Choice>
    <mc:Fallback xmlns="">
      <p:transition spd="slow" advTm="3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2991F4CA139A4A9D863F6A8411A28D" ma:contentTypeVersion="16" ma:contentTypeDescription="Create a new document." ma:contentTypeScope="" ma:versionID="685d1e28789122a988a17173a6c3e6ce">
  <xsd:schema xmlns:xsd="http://www.w3.org/2001/XMLSchema" xmlns:xs="http://www.w3.org/2001/XMLSchema" xmlns:p="http://schemas.microsoft.com/office/2006/metadata/properties" xmlns:ns2="f077c3ab-0049-4b95-bd67-ec1c687f2462" xmlns:ns3="7d4a0c0a-fa5f-4358-b361-52f68bd0f185" targetNamespace="http://schemas.microsoft.com/office/2006/metadata/properties" ma:root="true" ma:fieldsID="d88f23ab854043761519c8289d5832a5" ns2:_="" ns3:_="">
    <xsd:import namespace="f077c3ab-0049-4b95-bd67-ec1c687f2462"/>
    <xsd:import namespace="7d4a0c0a-fa5f-4358-b361-52f68bd0f1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77c3ab-0049-4b95-bd67-ec1c687f2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7671ed6-f239-4445-b5db-c397f9a6d20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4a0c0a-fa5f-4358-b361-52f68bd0f1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c04e903-bd67-4c35-832e-a30f430140a3}" ma:internalName="TaxCatchAll" ma:showField="CatchAllData" ma:web="7d4a0c0a-fa5f-4358-b361-52f68bd0f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4a0c0a-fa5f-4358-b361-52f68bd0f185" xsi:nil="true"/>
    <lcf76f155ced4ddcb4097134ff3c332f xmlns="f077c3ab-0049-4b95-bd67-ec1c687f246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4E5C52-1EBD-403C-BF9F-78E793BEE9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77c3ab-0049-4b95-bd67-ec1c687f2462"/>
    <ds:schemaRef ds:uri="7d4a0c0a-fa5f-4358-b361-52f68bd0f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F7B41E-4E21-4593-AEE8-AD501CDE9E58}">
  <ds:schemaRefs>
    <ds:schemaRef ds:uri="http://schemas.microsoft.com/sharepoint/v3/contenttype/forms"/>
  </ds:schemaRefs>
</ds:datastoreItem>
</file>

<file path=customXml/itemProps3.xml><?xml version="1.0" encoding="utf-8"?>
<ds:datastoreItem xmlns:ds="http://schemas.openxmlformats.org/officeDocument/2006/customXml" ds:itemID="{4239FAA6-4243-42A0-87BB-C323901D6DE7}">
  <ds:schemaRefs>
    <ds:schemaRef ds:uri="http://www.w3.org/XML/1998/namespace"/>
    <ds:schemaRef ds:uri="http://schemas.microsoft.com/office/infopath/2007/PartnerControls"/>
    <ds:schemaRef ds:uri="f077c3ab-0049-4b95-bd67-ec1c687f2462"/>
    <ds:schemaRef ds:uri="http://purl.org/dc/elements/1.1/"/>
    <ds:schemaRef ds:uri="http://purl.org/dc/dcmitype/"/>
    <ds:schemaRef ds:uri="http://purl.org/dc/terms/"/>
    <ds:schemaRef ds:uri="http://schemas.microsoft.com/office/2006/documentManagement/types"/>
    <ds:schemaRef ds:uri="http://schemas.openxmlformats.org/package/2006/metadata/core-properties"/>
    <ds:schemaRef ds:uri="7d4a0c0a-fa5f-4358-b361-52f68bd0f18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725</TotalTime>
  <Words>1510</Words>
  <Application>Microsoft Office PowerPoint</Application>
  <PresentationFormat>Widescreen</PresentationFormat>
  <Paragraphs>188</Paragraphs>
  <Slides>17</Slides>
  <Notes>0</Notes>
  <HiddenSlides>0</HiddenSlides>
  <MMClips>17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Arial Black</vt:lpstr>
      <vt:lpstr>Calibri</vt:lpstr>
      <vt:lpstr>Trebuchet MS</vt:lpstr>
      <vt:lpstr>Wingdings</vt:lpstr>
      <vt:lpstr>Wingdings 3</vt:lpstr>
      <vt:lpstr>Facet</vt:lpstr>
      <vt:lpstr>1_Facet</vt:lpstr>
      <vt:lpstr>Emergency Response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Jeff McEwan</Manager>
  <Company>St. Clair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 Training</dc:title>
  <dc:subject>Safety Training</dc:subject>
  <dc:creator>jmcewan</dc:creator>
  <cp:keywords>EOC;Emergency</cp:keywords>
  <cp:lastModifiedBy>Andrew Campbell</cp:lastModifiedBy>
  <cp:revision>23</cp:revision>
  <cp:lastPrinted>2019-04-29T19:15:01Z</cp:lastPrinted>
  <dcterms:created xsi:type="dcterms:W3CDTF">2019-04-28T22:03:42Z</dcterms:created>
  <dcterms:modified xsi:type="dcterms:W3CDTF">2026-04-16T15:53:42Z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0x010100752991F4CA139A4A9D863F6A8411A28D</vt:lpwstr>
  </property>
  <property fmtid="{D5CDD505-2E9C-101B-9397-08002B2CF9AE}" pid="3" name="MediaServiceImageTags">
    <vt:lpwstr/>
  </property>
</Properties>
</file>